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906000" cy="6858000" type="A4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1140" y="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1E674-1B07-47A4-8CF5-05D26EDB5120}" type="datetimeFigureOut">
              <a:rPr lang="ru-RU" smtClean="0"/>
              <a:pPr/>
              <a:t>11.09.2025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306763" y="849313"/>
            <a:ext cx="3313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8FB63-F7E9-4A1F-B149-0A22E05FF6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176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62446B-A2CA-493E-8764-DF8C6D60CD84}" type="slidenum">
              <a:rPr lang="ru-RU" altLang="ru-RU" smtClean="0"/>
              <a:pPr>
                <a:spcBef>
                  <a:spcPct val="0"/>
                </a:spcBef>
              </a:pPr>
              <a:t>2</a:t>
            </a:fld>
            <a:endParaRPr lang="ru-RU" altLang="ru-RU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73688" y="636588"/>
            <a:ext cx="2487612" cy="1722437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ноябрь</a:t>
            </a:r>
          </a:p>
        </p:txBody>
      </p:sp>
    </p:spTree>
    <p:extLst>
      <p:ext uri="{BB962C8B-B14F-4D97-AF65-F5344CB8AC3E}">
        <p14:creationId xmlns:p14="http://schemas.microsoft.com/office/powerpoint/2010/main" val="2823167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62446B-A2CA-493E-8764-DF8C6D60CD84}" type="slidenum">
              <a:rPr lang="ru-RU" altLang="ru-RU" smtClean="0"/>
              <a:pPr>
                <a:spcBef>
                  <a:spcPct val="0"/>
                </a:spcBef>
              </a:pPr>
              <a:t>4</a:t>
            </a:fld>
            <a:endParaRPr lang="ru-RU" altLang="ru-RU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73688" y="636588"/>
            <a:ext cx="2487612" cy="1722437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ноябрь</a:t>
            </a:r>
          </a:p>
        </p:txBody>
      </p:sp>
    </p:spTree>
    <p:extLst>
      <p:ext uri="{BB962C8B-B14F-4D97-AF65-F5344CB8AC3E}">
        <p14:creationId xmlns:p14="http://schemas.microsoft.com/office/powerpoint/2010/main" val="1190529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895309-7BDB-4715-9176-3F16DA6F36FD}" type="slidenum">
              <a:rPr lang="ru-RU" altLang="ru-RU" smtClean="0"/>
              <a:pPr>
                <a:spcBef>
                  <a:spcPct val="0"/>
                </a:spcBef>
              </a:pPr>
              <a:t>5</a:t>
            </a:fld>
            <a:endParaRPr lang="ru-RU" altLang="ru-RU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73688" y="636588"/>
            <a:ext cx="2487612" cy="1722437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октябрь</a:t>
            </a:r>
          </a:p>
        </p:txBody>
      </p:sp>
    </p:spTree>
    <p:extLst>
      <p:ext uri="{BB962C8B-B14F-4D97-AF65-F5344CB8AC3E}">
        <p14:creationId xmlns:p14="http://schemas.microsoft.com/office/powerpoint/2010/main" val="1505536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895309-7BDB-4715-9176-3F16DA6F36FD}" type="slidenum">
              <a:rPr lang="ru-RU" altLang="ru-RU" smtClean="0"/>
              <a:pPr>
                <a:spcBef>
                  <a:spcPct val="0"/>
                </a:spcBef>
              </a:pPr>
              <a:t>6</a:t>
            </a:fld>
            <a:endParaRPr lang="ru-RU" altLang="ru-RU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73688" y="636588"/>
            <a:ext cx="2487612" cy="1722437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октябрь</a:t>
            </a:r>
          </a:p>
        </p:txBody>
      </p:sp>
    </p:spTree>
    <p:extLst>
      <p:ext uri="{BB962C8B-B14F-4D97-AF65-F5344CB8AC3E}">
        <p14:creationId xmlns:p14="http://schemas.microsoft.com/office/powerpoint/2010/main" val="2911820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11.09.2025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220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11.09.2025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52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11.09.2025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160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11.09.2025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359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11.09.2025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952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11.09.2025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255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11.09.2025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110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11.09.2025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421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11.09.2025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363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11.09.2025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356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11.09.2025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464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A0A82-4370-48F4-8C80-A6B282C5C97A}" type="datetimeFigureOut">
              <a:rPr lang="ru-RU" smtClean="0"/>
              <a:pPr/>
              <a:t>11.09.2025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865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alushtaonline.com.ua/wp-content/uploads/2013/03/pozhar-v-alushte-spasli-dete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536" y="1393186"/>
            <a:ext cx="5039034" cy="342548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820" y="1029922"/>
            <a:ext cx="6299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пожарах гибнут дети!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5004" y="1315598"/>
            <a:ext cx="39551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последние 5 лет  в </a:t>
            </a:r>
            <a:r>
              <a:rPr lang="ru-RU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области при пожарах погибло </a:t>
            </a:r>
            <a:r>
              <a:rPr lang="ru-RU" sz="2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 </a:t>
            </a:r>
            <a:r>
              <a:rPr lang="ru-RU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550" y="2362626"/>
            <a:ext cx="232863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77%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погибших детей – дошкольники;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98%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детей погибло при пожарах в жилье;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57%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детей погибло во вине пьяных взрослых</a:t>
            </a:r>
          </a:p>
          <a:p>
            <a:pPr marL="285750" indent="-285750">
              <a:buFontTx/>
              <a:buChar char="-"/>
            </a:pP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2621" y="4818671"/>
            <a:ext cx="915851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Невозможность принятия самостоятельного решения в силу малолетнего возраста                                                                      стоила жизни 21 ребенку,   </a:t>
            </a:r>
            <a:endParaRPr lang="ru-RU" sz="15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 </a:t>
            </a:r>
            <a:r>
              <a:rPr lang="ru-RU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погибших детей на момент развития пожара спали</a:t>
            </a:r>
          </a:p>
          <a:p>
            <a:pPr algn="ctr"/>
            <a:endParaRPr lang="ru-RU" sz="9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качестве виновного лица при пожарах с детской гибелью чаще всего (71%)                                                        выступают родственники/родители погибших детей</a:t>
            </a:r>
          </a:p>
          <a:p>
            <a:pPr algn="ctr"/>
            <a:endParaRPr lang="ru-RU" sz="15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41574" y="2207163"/>
            <a:ext cx="256530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Главные причины пожаров                    с детской гибелью: неосторожное обращение взрослых с огнем –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43%, 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неправильная эксплуатация электрооборудования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33%, 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неправильное устройство отопительных печей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24%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78179" y="142219"/>
            <a:ext cx="84095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Главное управление МЧС России по Кемеровской области </a:t>
            </a:r>
            <a:r>
              <a:rPr lang="ru-RU" sz="24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– Кузбассу </a:t>
            </a:r>
            <a:r>
              <a:rPr lang="ru-RU" sz="32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информирует </a:t>
            </a:r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родителей: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65" y="-61168"/>
            <a:ext cx="1448160" cy="1448160"/>
          </a:xfrm>
          <a:prstGeom prst="rect">
            <a:avLst/>
          </a:prstGeom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46657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26" name="Picture 26" descr="http://infosmi.net/images/stories/articles/2013/Proisshestviya/10-2013/09/malchi-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281" y="2860650"/>
            <a:ext cx="4752165" cy="36724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759319" y="936381"/>
            <a:ext cx="43873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>
              <a:solidFill>
                <a:srgbClr val="FF3300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709867" y="786916"/>
            <a:ext cx="4486275" cy="2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38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809875" y="936381"/>
            <a:ext cx="4336806" cy="2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46"/>
          </a:p>
        </p:txBody>
      </p:sp>
      <p:sp>
        <p:nvSpPr>
          <p:cNvPr id="3" name="Прямоугольник 2"/>
          <p:cNvSpPr/>
          <p:nvPr/>
        </p:nvSpPr>
        <p:spPr>
          <a:xfrm>
            <a:off x="1379952" y="124304"/>
            <a:ext cx="83504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Главное управление МЧС России по Кемеровской </a:t>
            </a:r>
            <a:r>
              <a:rPr lang="ru-RU" sz="24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области – Кузбассу  </a:t>
            </a:r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информирует родителей</a:t>
            </a:r>
            <a:r>
              <a:rPr lang="ru-RU" sz="2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4818" y="1277033"/>
            <a:ext cx="8773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пожар не случился по вине  вашего ребенка: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8499" y="1935957"/>
            <a:ext cx="911883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ОСТАВЛЯЙТЕ МАЛОЛЕТНИХ ДЕТЕЙ В ЗАКРЫТЫХ КВАРТИРАХ И ДОМАХ БЕЗ ПРИСМОТРА.</a:t>
            </a:r>
          </a:p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 ДЕТЯМ ОПАСНОСТЬ ИГР С ОГНЕМ.</a:t>
            </a:r>
          </a:p>
          <a:p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НАБЛЮДАЙТЕ ЗА ДЕТСКИМИ ИГРАМИ, НЕ РАЗРЕШАЙТЕ ИМ  ИГРАТЬ НА ЧЕРДАКАХ, В ПОДВАЛАХ, ГАРАЖАХ.</a:t>
            </a:r>
          </a:p>
          <a:p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8503" y="2968778"/>
            <a:ext cx="47397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ПОРУЧАЙТЕ ДЕТЯМ САМОСТОЯТЕЛЬНО РАСТАПЛИВАТЬ ПЕЧИ, МАНГАЛЫ, РАЗЖИГАТЬ КОСТРЫ, ПОЛЬЗОВАТЬСЯ ЭЛЕКТРИЧЕСКИМИ И  ЭЛЕКТРОНАГРЕВАТЕЛЬНЫМИ ПРИБОРАМИ.</a:t>
            </a:r>
          </a:p>
          <a:p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ПРЕСЕКАЙТЕ РАЗВЕДЕНИЕ ДЕТЬМИ  КОСТРОВ  НА УЛИЦЕ, ИГРЫ  С ГОРЮЧИМИ  ВЕЩЕСТВАМИ,    </a:t>
            </a:r>
            <a:r>
              <a:rPr lang="ru-RU" sz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ДАЖЕ ЕСЛИ ЭТИ ДЕТИ ВАМ ЧУЖИЕ.</a:t>
            </a:r>
          </a:p>
          <a:p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ХРАНИТЕ СПИЧКИ, БЕНЗИН, КЕРОСИН, ДРУГИЕ ГОРЮЧИЕ  ЖИДКОСТИ  И ПРЕДМЕТЫ  В НЕДОСТУПНЫХ ДЛЯ ДЕТЕЙ  МЕСТАХ.</a:t>
            </a:r>
          </a:p>
          <a:p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НАУЧИТЕ ДЕТЕЙ ПРАВИЛЬНО И БЕЗОПАСНО ОБРАЩАТЬСЯ  С ОГНЕМ – </a:t>
            </a:r>
          </a:p>
          <a:p>
            <a:r>
              <a:rPr lang="ru-RU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 НЕ ТОЛЬКО УНИКАЛЬНОЕ СРЕДСТВО ПРЕДУПРЕЖДЕНИЯ ПОЖАРОВ, ЭТО  ПОЗВОЛИТ  СОХРАНИТЬ  ДЕТЯМ   ЖИЗНЬ   И   ЗДОРОВЬЕ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94831" y="4110605"/>
            <a:ext cx="28606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solidFill>
                  <a:schemeClr val="bg1"/>
                </a:solidFill>
              </a:rPr>
              <a:t>Нет!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65" y="-61168"/>
            <a:ext cx="1448160" cy="1448160"/>
          </a:xfrm>
          <a:prstGeom prst="rect">
            <a:avLst/>
          </a:prstGeom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369714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Народные средства от ожого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026" y="4704349"/>
            <a:ext cx="3104367" cy="215365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78179" y="142219"/>
            <a:ext cx="84095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Главное управление МЧС России по Кемеровской области </a:t>
            </a:r>
            <a:r>
              <a:rPr lang="ru-RU" sz="24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– Кузбассу </a:t>
            </a:r>
            <a:r>
              <a:rPr lang="ru-RU" sz="32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информирует </a:t>
            </a:r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родителей: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033" y="1292774"/>
            <a:ext cx="370702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кухне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оставляйте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кухне ребенка одного;</a:t>
            </a:r>
          </a:p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Поверните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ручки кастрюль и сковородок к центральной части плиты, чтобы ребенок не мог их схватить или задеть;</a:t>
            </a:r>
          </a:p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ребенку, как и чем, он может обжечься;</a:t>
            </a:r>
          </a:p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Храните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вне досягаемости детей: предметы бытовой химии,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алкогольсодержащие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жидкости, острые и режущие предметы, спички, зажигалки, свечки;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Кухонные электроприборы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отключайте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сети сразу же после их использования;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Занавески, тряпки и газеты должны находиться как можно дальше от плиты;</a:t>
            </a:r>
          </a:p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подходите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газовой плите, если на вас легкая развевающаяся одежда, и тем более                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подпускайте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плите ребенка в такой одежде.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9737" y="1119263"/>
            <a:ext cx="6238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избежать несчастного случая с ребенком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80961" y="1769814"/>
            <a:ext cx="54007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 комнате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Держите ребенка подальше от печек, каминов и других источников открытого огня;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Калориферы разместите так, чтобы ребенок не мог к ним прикоснуться;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Незанятые удлинители не оставляйте включенными в сеть;</a:t>
            </a:r>
          </a:p>
          <a:p>
            <a:pPr algn="just"/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Электророзетки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тройники должны быть с предохранительными пластинами, не позволяющими ребенку засунуть пальчики в их отверстия.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123430" y="3805358"/>
            <a:ext cx="55642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При ожоге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 можно скорее погрузите обожженное место в чистую холодную воду;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Вызовите скорую помощь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(телефон 03, 033 с сотового);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огонь охватил одежду ребенка, накройте его покрывалом,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кроме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головы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чтобы погасить пламя;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Ни в коем случае ничем самостоятельно  не смазывайте место ожога;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к ожогу прилипла одежда, ни в коем случае не пытайтесь ее оторвать</a:t>
            </a:r>
          </a:p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15" name="WordArt 3"/>
          <p:cNvSpPr>
            <a:spLocks noChangeArrowheads="1" noChangeShapeType="1" noTextEdit="1"/>
          </p:cNvSpPr>
          <p:nvPr/>
        </p:nvSpPr>
        <p:spPr bwMode="auto">
          <a:xfrm>
            <a:off x="304800" y="5954240"/>
            <a:ext cx="6278530" cy="7420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Ваш ребенок не столько слушает вас, сколько на вас смотрит: </a:t>
            </a:r>
          </a:p>
          <a:p>
            <a:pPr algn="ctr"/>
            <a:r>
              <a:rPr lang="ru-RU" sz="1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 скорее последует вашему примеру, чем  вашему  совету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44877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84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759319" y="936381"/>
            <a:ext cx="43873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>
              <a:solidFill>
                <a:srgbClr val="FF3300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709867" y="786916"/>
            <a:ext cx="4486275" cy="2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38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809875" y="936381"/>
            <a:ext cx="4336806" cy="2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46"/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65907" y="1231151"/>
            <a:ext cx="5428735" cy="597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родители, правила пожарной безопасности следует прививать детям с малых лет!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не было беды, мы все должны строго следить за тем, чтобы дети не брали в руки спички.;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допускать, чтобы дети пользовались электронагревательными приборами;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вас есть малолетние дети, ни в коем случае не оставляйте их дома одних тем более, если топится печь, работает телевизор или другие электроприборы.;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каждой квартире в зоне видимости для детского взгляда должен быть листок с написанными телефонами экстренных служб, позвонив по которым ребенок, попавший в сложную ситуацию, будет сориентирован специалистом службы спасения о дальнейших правильных действиях.;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увидели, что дети самостоятельно разводят костер, играют со спичками и зажигалками, горючими жидкостями, не проходите мимо, не оставайтесь безразличными, остановите их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defRPr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defRPr/>
            </a:pPr>
            <a:r>
              <a:rPr lang="ru-RU" dirty="0">
                <a:solidFill>
                  <a:srgbClr val="C00000"/>
                </a:solidFill>
              </a:rPr>
              <a:t> 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defRPr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502" y="2635886"/>
            <a:ext cx="4835498" cy="375667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319393" y="185859"/>
            <a:ext cx="83504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Главное управление МЧС России по Кемеровской </a:t>
            </a:r>
            <a:r>
              <a:rPr lang="ru-RU" sz="2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области </a:t>
            </a:r>
            <a:r>
              <a:rPr lang="ru-RU" sz="2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– Кузбассу  </a:t>
            </a:r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информирует </a:t>
            </a:r>
            <a:r>
              <a:rPr lang="ru-RU" sz="32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родителей:</a:t>
            </a:r>
            <a:endParaRPr lang="ru-RU" sz="32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5344" y="1343224"/>
            <a:ext cx="364112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шалость с огнем – частая причина пожаров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27438" y="6328056"/>
            <a:ext cx="72901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 - маленькая неосторожность может привести к большой беде.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65" y="-61168"/>
            <a:ext cx="1448160" cy="1448160"/>
          </a:xfrm>
          <a:prstGeom prst="rect">
            <a:avLst/>
          </a:prstGeom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403863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5" name="Picture 9" descr="http://www.vnd12.ru/uploads/posts/2014-02/1392115259_image118873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376" y="3158451"/>
            <a:ext cx="4095273" cy="29235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759319" y="936381"/>
            <a:ext cx="43873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>
              <a:solidFill>
                <a:srgbClr val="FF3300"/>
              </a:solidFill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709867" y="786916"/>
            <a:ext cx="4486275" cy="2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38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809875" y="936381"/>
            <a:ext cx="4336806" cy="2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46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95865" y="1229908"/>
            <a:ext cx="9715400" cy="5663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Справиться с небольшим очагом горения МОЖНО!</a:t>
            </a:r>
          </a:p>
          <a:p>
            <a:pPr eaLnBrk="1" hangingPunct="1">
              <a:defRPr/>
            </a:pPr>
            <a:endParaRPr lang="ru-RU" sz="14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Загорелось кухонное полотенце – брось его в раковину, залей водой; если воды нет, то плотно прижми горящий край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полотенца разделочной доской, крышкой от кастрюли  к столу или кафельному полу.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Вспыхнуло масло на сковороде – сразу плотно закрой сковороду крышкой и выключи плиту. Нельзя нести сковороду и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заливать горящее масло водой, т.к. произойдет бурное вскипание, разбрызгивание горящего масла, ожоги рук, лица и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появится множество очагов горения.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квартире появился неприятный запах горелой изоляции – отключай общий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электровыключатель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(автомат) и зови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взрослых.</a:t>
            </a:r>
          </a:p>
          <a:p>
            <a:pPr algn="just" eaLnBrk="1" hangingPunct="1"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Дым опасен!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отравиться дымом достаточно сделать несколько вздохов.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Меньше всего дыма внизу, у пола, поэтому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выходить из задымленного помещения лучше всего сильно пригнувшись,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защищая рот и нос  тканью, лучше если она будет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мокрой.</a:t>
            </a:r>
          </a:p>
          <a:p>
            <a:pPr algn="just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пожар начался в твое  отсутствие                                                                       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момент для быстрого тушения (1-2 мин.) упущен,                                               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беги  из дома (плотно закрыв за собой дверь!),                                        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предупреди о пожаре соседей </a:t>
            </a:r>
          </a:p>
          <a:p>
            <a:pPr eaLnBrk="1" hangingPunct="1">
              <a:defRPr/>
            </a:pPr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вызывай пожарную охрану  по телефону                                 </a:t>
            </a:r>
          </a:p>
          <a:p>
            <a:pPr eaLnBrk="1" hangingPunct="1">
              <a:defRPr/>
            </a:pPr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01, 112 с сотового, помощь обязательно придет!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52155" y="274665"/>
            <a:ext cx="85838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Главное управление МЧС России по Кемеровской </a:t>
            </a:r>
            <a:r>
              <a:rPr lang="ru-RU" sz="24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области - Кузбассу  </a:t>
            </a:r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информирует детей: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65" y="-61168"/>
            <a:ext cx="1448160" cy="1448160"/>
          </a:xfrm>
          <a:prstGeom prst="rect">
            <a:avLst/>
          </a:prstGeom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107616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1" y="5448312"/>
            <a:ext cx="2337359" cy="1314764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759319" y="936381"/>
            <a:ext cx="43873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>
              <a:solidFill>
                <a:srgbClr val="FF3300"/>
              </a:solidFill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709867" y="786916"/>
            <a:ext cx="4486275" cy="2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38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809875" y="936381"/>
            <a:ext cx="4336806" cy="2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46"/>
          </a:p>
        </p:txBody>
      </p:sp>
      <p:sp>
        <p:nvSpPr>
          <p:cNvPr id="2" name="Прямоугольник 1"/>
          <p:cNvSpPr/>
          <p:nvPr/>
        </p:nvSpPr>
        <p:spPr>
          <a:xfrm>
            <a:off x="1046678" y="227773"/>
            <a:ext cx="858382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Главное управление МЧС России по Кемеровской области - Кузбассу </a:t>
            </a:r>
            <a:r>
              <a:rPr lang="ru-RU" sz="32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информирует:</a:t>
            </a:r>
            <a:endParaRPr lang="ru-RU" sz="32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4619" y="1090429"/>
            <a:ext cx="805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поведения населения при лесных пожарах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5494" y="1475420"/>
            <a:ext cx="9355011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0000"/>
                </a:solidFill>
              </a:rPr>
              <a:t>Виновником лесных пожаров чаще всего является человек. Большинство пожаров возникает в результате сельскохозяйственных палов, сжигания мусора, в местах пикников, сбора грибов и ягод, во время охоты, от брошенной горящей спички, непотушенной сигареты. Во время выстрела охотника вылетевший из ружья пыж начинает тлеть, поджигая сухую траву. Не полностью потушенный костер в лесу служит причиной больших последующих бедствий.</a:t>
            </a:r>
            <a:endParaRPr lang="ru-RU" sz="1000" b="0" i="0" dirty="0" smtClean="0">
              <a:solidFill>
                <a:srgbClr val="000000"/>
              </a:solidFill>
              <a:effectLst/>
            </a:endParaRPr>
          </a:p>
          <a:p>
            <a:pPr indent="538163" algn="just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пожароопасный период в лесу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запрещается: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</a:rPr>
              <a:t>р</a:t>
            </a:r>
            <a:r>
              <a:rPr lang="ru-RU" sz="1400" dirty="0" smtClean="0">
                <a:solidFill>
                  <a:srgbClr val="000000"/>
                </a:solidFill>
              </a:rPr>
              <a:t>азводить </a:t>
            </a:r>
            <a:r>
              <a:rPr lang="ru-RU" sz="1400" dirty="0">
                <a:solidFill>
                  <a:srgbClr val="000000"/>
                </a:solidFill>
              </a:rPr>
              <a:t>костры, использовать мангалы, другие приспособления для приготовления пищи. </a:t>
            </a:r>
            <a:r>
              <a:rPr lang="ru-RU" sz="1400" dirty="0" smtClean="0">
                <a:solidFill>
                  <a:srgbClr val="000000"/>
                </a:solidFill>
              </a:rPr>
              <a:t>Курить</a:t>
            </a:r>
            <a:r>
              <a:rPr lang="ru-RU" sz="1400" dirty="0">
                <a:solidFill>
                  <a:srgbClr val="000000"/>
                </a:solidFill>
              </a:rPr>
              <a:t>, бросать горящие спички, </a:t>
            </a:r>
            <a:r>
              <a:rPr lang="ru-RU" sz="1400" dirty="0" smtClean="0">
                <a:solidFill>
                  <a:srgbClr val="000000"/>
                </a:solidFill>
              </a:rPr>
              <a:t>окурки</a:t>
            </a:r>
            <a:r>
              <a:rPr lang="ru-RU" sz="1400" dirty="0">
                <a:solidFill>
                  <a:srgbClr val="000000"/>
                </a:solidFill>
              </a:rPr>
              <a:t>. </a:t>
            </a:r>
            <a:r>
              <a:rPr lang="ru-RU" sz="1400" dirty="0" smtClean="0">
                <a:solidFill>
                  <a:srgbClr val="000000"/>
                </a:solidFill>
              </a:rPr>
              <a:t>Стрелять </a:t>
            </a:r>
            <a:r>
              <a:rPr lang="ru-RU" sz="1400" dirty="0">
                <a:solidFill>
                  <a:srgbClr val="000000"/>
                </a:solidFill>
              </a:rPr>
              <a:t>из оружия, использовать пиротехнические </a:t>
            </a:r>
            <a:r>
              <a:rPr lang="ru-RU" sz="1400" dirty="0" smtClean="0">
                <a:solidFill>
                  <a:srgbClr val="000000"/>
                </a:solidFill>
              </a:rPr>
              <a:t>изделия</a:t>
            </a:r>
            <a:r>
              <a:rPr lang="ru-RU" sz="1400" dirty="0">
                <a:solidFill>
                  <a:srgbClr val="000000"/>
                </a:solidFill>
              </a:rPr>
              <a:t>. </a:t>
            </a:r>
            <a:r>
              <a:rPr lang="ru-RU" sz="1400" dirty="0" smtClean="0">
                <a:solidFill>
                  <a:srgbClr val="000000"/>
                </a:solidFill>
              </a:rPr>
              <a:t>Оставлять </a:t>
            </a:r>
            <a:r>
              <a:rPr lang="ru-RU" sz="1400" dirty="0">
                <a:solidFill>
                  <a:srgbClr val="000000"/>
                </a:solidFill>
              </a:rPr>
              <a:t>в лесу промасленный или пропитанный бензином, керосином или иными горючими веществами обтирочный </a:t>
            </a:r>
            <a:r>
              <a:rPr lang="ru-RU" sz="1400" dirty="0" smtClean="0">
                <a:solidFill>
                  <a:srgbClr val="000000"/>
                </a:solidFill>
              </a:rPr>
              <a:t>материал</a:t>
            </a:r>
            <a:r>
              <a:rPr lang="ru-RU" sz="1400" dirty="0">
                <a:solidFill>
                  <a:srgbClr val="000000"/>
                </a:solidFill>
              </a:rPr>
              <a:t>. </a:t>
            </a:r>
            <a:r>
              <a:rPr lang="ru-RU" sz="1400" dirty="0" smtClean="0">
                <a:solidFill>
                  <a:srgbClr val="000000"/>
                </a:solidFill>
              </a:rPr>
              <a:t>Оставлять </a:t>
            </a:r>
            <a:r>
              <a:rPr lang="ru-RU" sz="1400" dirty="0">
                <a:solidFill>
                  <a:srgbClr val="000000"/>
                </a:solidFill>
              </a:rPr>
              <a:t>на освещенной солнцем поляне бутылки, осколки стекла, другой </a:t>
            </a:r>
            <a:r>
              <a:rPr lang="ru-RU" sz="1400" dirty="0" smtClean="0">
                <a:solidFill>
                  <a:srgbClr val="000000"/>
                </a:solidFill>
              </a:rPr>
              <a:t>мусор</a:t>
            </a:r>
            <a:r>
              <a:rPr lang="ru-RU" sz="1400" dirty="0">
                <a:solidFill>
                  <a:srgbClr val="000000"/>
                </a:solidFill>
              </a:rPr>
              <a:t>. </a:t>
            </a:r>
            <a:r>
              <a:rPr lang="ru-RU" sz="1400" dirty="0" smtClean="0">
                <a:solidFill>
                  <a:srgbClr val="000000"/>
                </a:solidFill>
              </a:rPr>
              <a:t>Выжигать </a:t>
            </a:r>
            <a:r>
              <a:rPr lang="ru-RU" sz="1400" dirty="0">
                <a:solidFill>
                  <a:srgbClr val="000000"/>
                </a:solidFill>
              </a:rPr>
              <a:t>траву, а также стерню на </a:t>
            </a:r>
            <a:r>
              <a:rPr lang="ru-RU" sz="1400" dirty="0" smtClean="0">
                <a:solidFill>
                  <a:srgbClr val="000000"/>
                </a:solidFill>
              </a:rPr>
              <a:t>полях.</a:t>
            </a:r>
            <a:endParaRPr lang="ru-RU" sz="1400" b="0" i="0" dirty="0" smtClean="0">
              <a:solidFill>
                <a:srgbClr val="000000"/>
              </a:solidFill>
              <a:effectLst/>
            </a:endParaRPr>
          </a:p>
          <a:p>
            <a:endParaRPr lang="ru-RU" sz="1400" dirty="0">
              <a:solidFill>
                <a:srgbClr val="000000"/>
              </a:solidFill>
            </a:endParaRPr>
          </a:p>
          <a:p>
            <a:endParaRPr lang="ru-RU" sz="1400" b="0" i="0" dirty="0" smtClean="0">
              <a:solidFill>
                <a:srgbClr val="000000"/>
              </a:solidFill>
              <a:effectLst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/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7647" y="3943965"/>
            <a:ext cx="433263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Если вы обнаружили очаги возгорания, необходимо позвонить в «Службу спасения» по телефону "</a:t>
            </a:r>
            <a:r>
              <a:rPr lang="ru-RU" sz="1400" dirty="0">
                <a:solidFill>
                  <a:srgbClr val="FF0000"/>
                </a:solidFill>
              </a:rPr>
              <a:t>01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" с мобильного "</a:t>
            </a:r>
            <a:r>
              <a:rPr lang="ru-RU" sz="1400" dirty="0">
                <a:solidFill>
                  <a:srgbClr val="FF0000"/>
                </a:solidFill>
              </a:rPr>
              <a:t>112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". Если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пожар низовой или локальный, можно попытаться потушить пламя самостоятельно - сбить его, захлестывая ветками лиственных пород, заливая водой, забрасывая влажным грунтом затаптывая ногами.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7193" y="3466912"/>
            <a:ext cx="3191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делать, если вы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обнаружили очаг возгорания в лесу?</a:t>
            </a:r>
            <a:r>
              <a:rPr lang="ru-RU" dirty="0" smtClean="0"/>
              <a:t> 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20" y="-112197"/>
            <a:ext cx="1448160" cy="1448160"/>
          </a:xfrm>
          <a:prstGeom prst="rect">
            <a:avLst/>
          </a:prstGeom>
          <a:effectLst>
            <a:softEdge rad="254000"/>
          </a:effectLst>
        </p:spPr>
      </p:pic>
      <p:sp>
        <p:nvSpPr>
          <p:cNvPr id="16" name="TextBox 15"/>
          <p:cNvSpPr txBox="1"/>
          <p:nvPr/>
        </p:nvSpPr>
        <p:spPr>
          <a:xfrm>
            <a:off x="5070016" y="3568690"/>
            <a:ext cx="4585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делать если </a:t>
            </a: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вас нет возможности своими силами справиться с локализацией и тушением пожара: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839590" y="4051687"/>
            <a:ext cx="47231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организуйте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выход людей на дорогу или просеку, широкую поляну, к берегу реки или водоема, в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поле;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выходите из опасной зоны быстро, перпендикулярно направлению движения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огня;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если невозможно уйти от пожара, войдите в водоем или накройтесь мокрой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одеждой.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193" y="5466569"/>
            <a:ext cx="2341695" cy="1314764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681" y="5434957"/>
            <a:ext cx="2386820" cy="1342585"/>
          </a:xfrm>
          <a:prstGeom prst="rect">
            <a:avLst/>
          </a:prstGeom>
          <a:effectLst>
            <a:softEdge rad="114300"/>
          </a:effectLst>
        </p:spPr>
      </p:pic>
    </p:spTree>
    <p:extLst>
      <p:ext uri="{BB962C8B-B14F-4D97-AF65-F5344CB8AC3E}">
        <p14:creationId xmlns:p14="http://schemas.microsoft.com/office/powerpoint/2010/main" val="362975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356</TotalTime>
  <Words>1068</Words>
  <Application>Microsoft Office PowerPoint</Application>
  <PresentationFormat>Лист A4 (210x297 мм)</PresentationFormat>
  <Paragraphs>111</Paragraphs>
  <Slides>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GPN_Gudz</cp:lastModifiedBy>
  <cp:revision>27</cp:revision>
  <cp:lastPrinted>2022-05-31T06:58:23Z</cp:lastPrinted>
  <dcterms:created xsi:type="dcterms:W3CDTF">2016-11-09T06:27:55Z</dcterms:created>
  <dcterms:modified xsi:type="dcterms:W3CDTF">2025-09-11T00:45:07Z</dcterms:modified>
</cp:coreProperties>
</file>