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style1.xml" ContentType="application/vnd.ms-office.chartstyle+xml"/>
  <Override PartName="/ppt/charts/colors1.xml" ContentType="application/vnd.ms-office.chartcolorstyle+xml"/>
  <Override PartName="/ppt/charts/style2.xml" ContentType="application/vnd.ms-office.chartstyle+xml"/>
  <Override PartName="/ppt/charts/colors2.xml" ContentType="application/vnd.ms-office.chartcolorstyle+xml"/>
  <Override PartName="/ppt/charts/style3.xml" ContentType="application/vnd.ms-office.chartstyle+xml"/>
  <Override PartName="/ppt/charts/colors3.xml" ContentType="application/vnd.ms-office.chartcolorstyle+xml"/>
  <Override PartName="/ppt/charts/style4.xml" ContentType="application/vnd.ms-office.chartstyle+xml"/>
  <Override PartName="/ppt/charts/colors4.xml" ContentType="application/vnd.ms-office.chartcolorstyle+xml"/>
  <Override PartName="/ppt/charts/style5.xml" ContentType="application/vnd.ms-office.chartstyle+xml"/>
  <Override PartName="/ppt/charts/colors5.xml" ContentType="application/vnd.ms-office.chartcolorstyle+xml"/>
  <Override PartName="/ppt/charts/style6.xml" ContentType="application/vnd.ms-office.chartstyle+xml"/>
  <Override PartName="/ppt/charts/colors6.xml" ContentType="application/vnd.ms-office.chartcolorstyle+xml"/>
  <Override PartName="/ppt/charts/style7.xml" ContentType="application/vnd.ms-office.chartstyle+xml"/>
  <Override PartName="/ppt/charts/colors7.xml" ContentType="application/vnd.ms-office.chartcolorstyle+xml"/>
  <Override PartName="/ppt/charts/style8.xml" ContentType="application/vnd.ms-office.chartstyle+xml"/>
  <Override PartName="/ppt/charts/colors8.xml" ContentType="application/vnd.ms-office.chartcolorstyle+xml"/>
  <Override PartName="/ppt/charts/colors9.xml" ContentType="application/vnd.ms-office.chartcolorstyle+xml"/>
  <Override PartName="/ppt/charts/style9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195" r:id="rId1"/>
  </p:sldMasterIdLst>
  <p:notesMasterIdLst>
    <p:notesMasterId r:id="rId34"/>
  </p:notesMasterIdLst>
  <p:handoutMasterIdLst>
    <p:handoutMasterId r:id="rId35"/>
  </p:handoutMasterIdLst>
  <p:sldIdLst>
    <p:sldId id="258" r:id="rId2"/>
    <p:sldId id="285" r:id="rId3"/>
    <p:sldId id="286" r:id="rId4"/>
    <p:sldId id="336" r:id="rId5"/>
    <p:sldId id="287" r:id="rId6"/>
    <p:sldId id="294" r:id="rId7"/>
    <p:sldId id="296" r:id="rId8"/>
    <p:sldId id="304" r:id="rId9"/>
    <p:sldId id="305" r:id="rId10"/>
    <p:sldId id="306" r:id="rId11"/>
    <p:sldId id="307" r:id="rId12"/>
    <p:sldId id="308" r:id="rId13"/>
    <p:sldId id="309" r:id="rId14"/>
    <p:sldId id="310" r:id="rId15"/>
    <p:sldId id="311" r:id="rId16"/>
    <p:sldId id="312" r:id="rId17"/>
    <p:sldId id="295" r:id="rId18"/>
    <p:sldId id="297" r:id="rId19"/>
    <p:sldId id="298" r:id="rId20"/>
    <p:sldId id="299" r:id="rId21"/>
    <p:sldId id="300" r:id="rId22"/>
    <p:sldId id="301" r:id="rId23"/>
    <p:sldId id="302" r:id="rId24"/>
    <p:sldId id="322" r:id="rId25"/>
    <p:sldId id="335" r:id="rId26"/>
    <p:sldId id="338" r:id="rId27"/>
    <p:sldId id="340" r:id="rId28"/>
    <p:sldId id="341" r:id="rId29"/>
    <p:sldId id="344" r:id="rId30"/>
    <p:sldId id="345" r:id="rId31"/>
    <p:sldId id="313" r:id="rId32"/>
    <p:sldId id="303" r:id="rId33"/>
  </p:sldIdLst>
  <p:sldSz cx="12192000" cy="6858000"/>
  <p:notesSz cx="6888163" cy="100203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vetlana Ishkova" initials="SI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1E7E7"/>
    <a:srgbClr val="3399FF"/>
    <a:srgbClr val="FF9933"/>
    <a:srgbClr val="990000"/>
    <a:srgbClr val="993300"/>
    <a:srgbClr val="EFF357"/>
    <a:srgbClr val="99FFCC"/>
    <a:srgbClr val="FFFF66"/>
    <a:srgbClr val="E8D8D8"/>
    <a:srgbClr val="E3D0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Средний стиль 1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25E5076-3810-47DD-B79F-674D7AD40C01}" styleName="Темный стиль 1 — акцент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660B408-B3CF-4A94-85FC-2B1E0A45F4A2}" styleName="Темный стиль 2 — акцент 1/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69CF1AB2-1976-4502-BF36-3FF5EA218861}" styleName="Средний стиль 4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6E25E649-3F16-4E02-A733-19D2CDBF48F0}" styleName="Средний стиль 3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Светлый стиль 1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Светлый стиль 2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856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-96" y="-24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Style" Target="style3.xml"/><Relationship Id="rId2" Type="http://schemas.microsoft.com/office/2011/relationships/chartColorStyle" Target="colors3.xml"/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3" Type="http://schemas.microsoft.com/office/2011/relationships/chartStyle" Target="style4.xml"/><Relationship Id="rId2" Type="http://schemas.microsoft.com/office/2011/relationships/chartColorStyle" Target="colors4.xml"/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3" Type="http://schemas.microsoft.com/office/2011/relationships/chartStyle" Target="style5.xml"/><Relationship Id="rId2" Type="http://schemas.microsoft.com/office/2011/relationships/chartColorStyle" Target="colors5.xml"/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3" Type="http://schemas.microsoft.com/office/2011/relationships/chartStyle" Target="style6.xml"/><Relationship Id="rId2" Type="http://schemas.microsoft.com/office/2011/relationships/chartColorStyle" Target="colors6.xml"/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3" Type="http://schemas.microsoft.com/office/2011/relationships/chartStyle" Target="style7.xml"/><Relationship Id="rId2" Type="http://schemas.microsoft.com/office/2011/relationships/chartColorStyle" Target="colors7.xml"/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3" Type="http://schemas.microsoft.com/office/2011/relationships/chartStyle" Target="style8.xml"/><Relationship Id="rId2" Type="http://schemas.microsoft.com/office/2011/relationships/chartColorStyle" Target="colors8.xml"/><Relationship Id="rId1" Type="http://schemas.openxmlformats.org/officeDocument/2006/relationships/package" Target="../embeddings/Microsoft_Excel_Worksheet8.xlsx"/></Relationships>
</file>

<file path=ppt/charts/_rels/chart9.xml.rels><?xml version="1.0" encoding="UTF-8" standalone="yes"?>
<Relationships xmlns="http://schemas.openxmlformats.org/package/2006/relationships"><Relationship Id="rId3" Type="http://schemas.microsoft.com/office/2011/relationships/chartColorStyle" Target="colors9.xml"/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9.xlsx"/><Relationship Id="rId4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  <c:perspective val="3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7.9749023195594099E-2"/>
          <c:y val="0.18791109199754125"/>
          <c:w val="0.79973134858736949"/>
          <c:h val="0.75410346173434151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c:spPr>
          <c:explosion val="1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2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Lbls>
            <c:dLbl>
              <c:idx val="0"/>
              <c:layout>
                <c:manualLayout>
                  <c:x val="1.8817205296821054E-2"/>
                  <c:y val="0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1.1328964892400116E-2"/>
                  <c:y val="-1.2565266832180802E-2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4.9779055449782209E-3"/>
                  <c:y val="1.2565596629210519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330" b="1" i="0" u="none" strike="noStrike" kern="1200" spc="0" baseline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ru-RU" dirty="0" smtClean="0">
                        <a:solidFill>
                          <a:schemeClr val="accent4"/>
                        </a:solidFill>
                      </a:rPr>
                      <a:t>Безвозмездные поступления</a:t>
                    </a:r>
                    <a:r>
                      <a:rPr lang="ru-RU" baseline="0" dirty="0">
                        <a:solidFill>
                          <a:schemeClr val="accent4"/>
                        </a:solidFill>
                      </a:rPr>
                      <a:t>
</a:t>
                    </a:r>
                    <a:r>
                      <a:rPr lang="ru-RU" baseline="0" dirty="0" smtClean="0">
                        <a:solidFill>
                          <a:schemeClr val="accent4"/>
                        </a:solidFill>
                      </a:rPr>
                      <a:t>50%</a:t>
                    </a:r>
                    <a:endParaRPr lang="ru-RU" baseline="0" dirty="0">
                      <a:solidFill>
                        <a:schemeClr val="accent4"/>
                      </a:solidFill>
                    </a:endParaRPr>
                  </a:p>
                </c:rich>
              </c:tx>
              <c:numFmt formatCode="0.0%" sourceLinked="0"/>
              <c:spPr>
                <a:noFill/>
                <a:ln>
                  <a:noFill/>
                </a:ln>
                <a:effectLst/>
              </c:sp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1847908794993606"/>
                      <c:h val="0.21744210742940362"/>
                    </c:manualLayout>
                  </c15:layout>
                  <c15:dlblFieldTable/>
                  <c15:showDataLabelsRange val="0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222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Налоговые доходы</c:v>
                </c:pt>
                <c:pt idx="1">
                  <c:v>Неналоговые доходы</c:v>
                </c:pt>
                <c:pt idx="2">
                  <c:v>Безвозмездные поступления</c:v>
                </c:pt>
              </c:strCache>
            </c:strRef>
          </c:cat>
          <c:val>
            <c:numRef>
              <c:f>Лист1!$B$2:$B$4</c:f>
              <c:numCache>
                <c:formatCode>#\ ##0.0</c:formatCode>
                <c:ptCount val="3"/>
                <c:pt idx="0">
                  <c:v>231189</c:v>
                </c:pt>
                <c:pt idx="1">
                  <c:v>504204</c:v>
                </c:pt>
                <c:pt idx="2">
                  <c:v>735393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  <c:perspective val="3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4.7946398060306289E-2"/>
          <c:y val="9.2775686100234692E-2"/>
          <c:w val="0.93399703838706005"/>
          <c:h val="0.90722431389976532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Структура</c:v>
                </c:pt>
              </c:strCache>
            </c:strRef>
          </c:tx>
          <c:dPt>
            <c:idx val="0"/>
            <c:bubble3D val="0"/>
            <c:explosion val="44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1"/>
            <c:bubble3D val="0"/>
            <c:explosion val="2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2"/>
            <c:bubble3D val="0"/>
            <c:explosion val="28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3"/>
            <c:bubble3D val="0"/>
            <c:explosion val="18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Lbls>
            <c:dLbl>
              <c:idx val="0"/>
              <c:layout>
                <c:manualLayout>
                  <c:x val="-0.17037622247896775"/>
                  <c:y val="-0.31223680052124242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4018225310399819"/>
                      <c:h val="0.16048672593791302"/>
                    </c:manualLayout>
                  </c15:layout>
                </c:ext>
              </c:extLst>
            </c:dLbl>
            <c:dLbl>
              <c:idx val="1"/>
              <c:layout>
                <c:manualLayout>
                  <c:x val="-0.1087364327209413"/>
                  <c:y val="0.12668775213370287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9777553577530796"/>
                      <c:h val="0.23757512555229282"/>
                    </c:manualLayout>
                  </c15:layout>
                </c:ext>
              </c:extLst>
            </c:dLbl>
            <c:dLbl>
              <c:idx val="2"/>
              <c:layout>
                <c:manualLayout>
                  <c:x val="0.13891960277923748"/>
                  <c:y val="-2.2431830197914358E-2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8153564512717033"/>
                      <c:h val="0.14591796807567925"/>
                    </c:manualLayout>
                  </c15:layout>
                </c:ext>
              </c:extLst>
            </c:dLbl>
            <c:dLbl>
              <c:idx val="3"/>
              <c:layout>
                <c:manualLayout>
                  <c:x val="0.26878443688672643"/>
                  <c:y val="7.424383127259078E-2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4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19050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4"/>
                <c:pt idx="0">
                  <c:v>Налог на доходы физических лиц</c:v>
                </c:pt>
                <c:pt idx="1">
                  <c:v>Государственная пошлина</c:v>
                </c:pt>
                <c:pt idx="2">
                  <c:v>Единый налог на вмененный доход</c:v>
                </c:pt>
                <c:pt idx="3">
                  <c:v>Прочие налоговые доходы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211424</c:v>
                </c:pt>
                <c:pt idx="1">
                  <c:v>9500</c:v>
                </c:pt>
                <c:pt idx="2">
                  <c:v>5900</c:v>
                </c:pt>
                <c:pt idx="3">
                  <c:v>4365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/>
              <a:t>Динамика</a:t>
            </a:r>
          </a:p>
        </c:rich>
      </c:tx>
      <c:layout>
        <c:manualLayout>
          <c:xMode val="edge"/>
          <c:yMode val="edge"/>
          <c:x val="0.33538461538461628"/>
          <c:y val="9.7455341281699019E-3"/>
        </c:manualLayout>
      </c:layout>
      <c:overlay val="0"/>
      <c:spPr>
        <a:noFill/>
        <a:ln>
          <a:noFill/>
        </a:ln>
        <a:effectLst/>
      </c:sp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5606588659058881"/>
          <c:y val="0.20866827854972314"/>
          <c:w val="0.81398176487299156"/>
          <c:h val="0.70538643654053179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Налоговые доходы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2.4506466984343087E-2"/>
                  <c:y val="-0.3740668493129878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2.4506466984343087E-2"/>
                  <c:y val="-0.3118504737141693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1.3614703880190602E-2"/>
                  <c:y val="-0.3248446786258709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2.1783526208304971E-2"/>
                  <c:y val="-0.3392958447882897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240737.3</c:v>
                </c:pt>
                <c:pt idx="1">
                  <c:v>231189</c:v>
                </c:pt>
                <c:pt idx="2">
                  <c:v>243900</c:v>
                </c:pt>
                <c:pt idx="3">
                  <c:v>256902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83026688"/>
        <c:axId val="83028224"/>
        <c:axId val="0"/>
      </c:bar3DChart>
      <c:catAx>
        <c:axId val="830266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3028224"/>
        <c:crosses val="autoZero"/>
        <c:auto val="1"/>
        <c:lblAlgn val="ctr"/>
        <c:lblOffset val="100"/>
        <c:noMultiLvlLbl val="0"/>
      </c:catAx>
      <c:valAx>
        <c:axId val="830282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30266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  <c:perspective val="3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5774385774370123"/>
          <c:y val="0.17473068198007649"/>
          <c:w val="0.84062500000000073"/>
          <c:h val="0.82343775692435051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explosion val="9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1"/>
            <c:bubble3D val="0"/>
            <c:explosion val="6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2"/>
            <c:bubble3D val="0"/>
            <c:explosion val="6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3"/>
            <c:bubble3D val="0"/>
            <c:explosion val="7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4"/>
            <c:bubble3D val="0"/>
            <c:explosion val="6"/>
            <c:spPr>
              <a:solidFill>
                <a:schemeClr val="accent5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5"/>
            <c:bubble3D val="0"/>
            <c:explosion val="5"/>
            <c:spPr>
              <a:solidFill>
                <a:schemeClr val="accent6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6"/>
            <c:bubble3D val="0"/>
            <c:explosion val="5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7"/>
            <c:bubble3D val="0"/>
            <c:explosion val="7"/>
            <c:spPr>
              <a:solidFill>
                <a:schemeClr val="accent2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8"/>
            <c:bubble3D val="0"/>
            <c:explosion val="7"/>
            <c:spPr>
              <a:solidFill>
                <a:schemeClr val="accent3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Lbls>
            <c:dLbl>
              <c:idx val="0"/>
              <c:layout>
                <c:manualLayout>
                  <c:x val="-0.16676112476841531"/>
                  <c:y val="-0.29484075286619893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00" b="1" i="0" u="none" strike="noStrike" kern="1200" spc="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6.2956657814732364E-2"/>
                  <c:y val="0.17200454813592367"/>
                </c:manualLayout>
              </c:layout>
              <c:tx>
                <c:rich>
                  <a:bodyPr/>
                  <a:lstStyle/>
                  <a:p>
                    <a:r>
                      <a:rPr lang="ru-RU" sz="1100" dirty="0" smtClean="0"/>
                      <a:t>Арендная плата за земельные участки, находящиеся в муниципальной </a:t>
                    </a:r>
                    <a:r>
                      <a:rPr lang="ru-RU" sz="1100" dirty="0" err="1" smtClean="0"/>
                      <a:t>собствености</a:t>
                    </a:r>
                    <a:r>
                      <a:rPr lang="ru-RU" sz="1100" baseline="0" dirty="0" smtClean="0"/>
                      <a:t>
1,9%</a:t>
                    </a:r>
                    <a:endParaRPr lang="ru-RU" sz="1100" baseline="0" dirty="0"/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2"/>
              <c:layout>
                <c:manualLayout>
                  <c:x val="0.10521154342653968"/>
                  <c:y val="0.29247383306986702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0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0.16723313913137478"/>
                  <c:y val="0.10642085584084375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00" b="1" i="0" u="none" strike="noStrike" kern="1200" spc="0" baseline="0">
                      <a:solidFill>
                        <a:schemeClr val="accent4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5.7001362828172052E-2"/>
                  <c:y val="-7.6147415208096874E-3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00" b="1" i="0" u="none" strike="noStrike" kern="1200" spc="0" baseline="0">
                      <a:solidFill>
                        <a:schemeClr val="accent5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-0.24889220870266623"/>
                  <c:y val="0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00" b="1" i="0" u="none" strike="noStrike" kern="1200" spc="0" baseline="0">
                      <a:solidFill>
                        <a:schemeClr val="accent6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8855146364899752"/>
                      <c:h val="0.28584161009714693"/>
                    </c:manualLayout>
                  </c15:layout>
                </c:ext>
              </c:extLst>
            </c:dLbl>
            <c:dLbl>
              <c:idx val="6"/>
              <c:layout>
                <c:manualLayout>
                  <c:x val="0.1311582986859717"/>
                  <c:y val="-1.324831717188639E-2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00" b="1" i="0" u="none" strike="noStrike" kern="1200" spc="0" baseline="0">
                      <a:solidFill>
                        <a:schemeClr val="accent1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3705403390024113"/>
                      <c:h val="0.16728603533359826"/>
                    </c:manualLayout>
                  </c15:layout>
                </c:ext>
              </c:extLst>
            </c:dLbl>
            <c:dLbl>
              <c:idx val="7"/>
              <c:layout>
                <c:manualLayout>
                  <c:x val="0.19418147514673331"/>
                  <c:y val="2.2633748523014272E-3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00" b="1" i="0" u="none" strike="noStrike" kern="1200" spc="0" baseline="0">
                      <a:solidFill>
                        <a:schemeClr val="accent2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867319228391503"/>
                      <c:h val="0.20662349026659704"/>
                    </c:manualLayout>
                  </c15:layout>
                </c:ext>
              </c:extLst>
            </c:dLbl>
            <c:dLbl>
              <c:idx val="8"/>
              <c:layout>
                <c:manualLayout>
                  <c:x val="0.29388542087687475"/>
                  <c:y val="6.49659870007432E-2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00" b="1" i="0" u="none" strike="noStrike" kern="1200" spc="0" baseline="0">
                      <a:solidFill>
                        <a:schemeClr val="accent3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spc="0" baseline="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25400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Лист1!$A$2:$A$11</c:f>
              <c:strCache>
                <c:ptCount val="9"/>
                <c:pt idx="0">
                  <c:v>Аренда земельных участков, государственная собственность на которые не разграничена</c:v>
                </c:pt>
                <c:pt idx="1">
                  <c:v>Арендная плата за земельные участки, находящиеся в муниципальной собствености</c:v>
                </c:pt>
                <c:pt idx="2">
                  <c:v>Доходы от сдачи в аренду имущества, составляющего казну муниципальных районов </c:v>
                </c:pt>
                <c:pt idx="3">
                  <c:v>Плата за негативное воздействие на окружающую среду</c:v>
                </c:pt>
                <c:pt idx="4">
                  <c:v>Прочие доходы от оказания платных услуг и компенсации затрат государства</c:v>
                </c:pt>
                <c:pt idx="5">
                  <c:v>Доходы от реализации иного имущества, находящегося в собственности муниципальных районов</c:v>
                </c:pt>
                <c:pt idx="6">
                  <c:v>Доходы от продажи земельных участков, государственная собственность на которые не разграничена</c:v>
                </c:pt>
                <c:pt idx="7">
                  <c:v>Доходы от продажи земельных участков, находящихся в муниципальной собственности</c:v>
                </c:pt>
                <c:pt idx="8">
                  <c:v>Прочие неналоговые доходы</c:v>
                </c:pt>
              </c:strCache>
            </c:strRef>
          </c:cat>
          <c:val>
            <c:numRef>
              <c:f>Лист1!$B$2:$B$11</c:f>
              <c:numCache>
                <c:formatCode>#,##0.0</c:formatCode>
                <c:ptCount val="10"/>
                <c:pt idx="0">
                  <c:v>405913</c:v>
                </c:pt>
                <c:pt idx="1">
                  <c:v>9700</c:v>
                </c:pt>
                <c:pt idx="2">
                  <c:v>4265</c:v>
                </c:pt>
                <c:pt idx="3">
                  <c:v>52300</c:v>
                </c:pt>
                <c:pt idx="4">
                  <c:v>1670</c:v>
                </c:pt>
                <c:pt idx="5">
                  <c:v>3500</c:v>
                </c:pt>
                <c:pt idx="6">
                  <c:v>20000</c:v>
                </c:pt>
                <c:pt idx="7">
                  <c:v>5000</c:v>
                </c:pt>
                <c:pt idx="8">
                  <c:v>1856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96000"/>
                    <a:lumMod val="104000"/>
                  </a:schemeClr>
                </a:gs>
                <a:gs pos="100000">
                  <a:schemeClr val="accent1">
                    <a:shade val="98000"/>
                    <a:lumMod val="94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0800" dist="38100" dir="5400000" rotWithShape="0">
                <a:srgbClr val="000000">
                  <a:alpha val="60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560006.9</c:v>
                </c:pt>
                <c:pt idx="1">
                  <c:v>504204</c:v>
                </c:pt>
                <c:pt idx="2">
                  <c:v>506718</c:v>
                </c:pt>
                <c:pt idx="3">
                  <c:v>509038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97460608"/>
        <c:axId val="97463296"/>
        <c:axId val="0"/>
      </c:bar3DChart>
      <c:catAx>
        <c:axId val="974606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97463296"/>
        <c:crosses val="autoZero"/>
        <c:auto val="1"/>
        <c:lblAlgn val="ctr"/>
        <c:lblOffset val="100"/>
        <c:noMultiLvlLbl val="0"/>
      </c:catAx>
      <c:valAx>
        <c:axId val="974632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974606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  <c:perspective val="3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5.5491689205547215E-2"/>
          <c:y val="0.16484349379653723"/>
          <c:w val="0.84062500000000073"/>
          <c:h val="0.82343775692435051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explosion val="8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1"/>
            <c:bubble3D val="0"/>
            <c:explosion val="8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2"/>
            <c:bubble3D val="0"/>
            <c:explosion val="7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3"/>
            <c:bubble3D val="0"/>
            <c:explosion val="8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4"/>
            <c:bubble3D val="0"/>
            <c:explosion val="8"/>
            <c:spPr>
              <a:solidFill>
                <a:schemeClr val="accent5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Lbls>
            <c:dLbl>
              <c:idx val="0"/>
              <c:layout>
                <c:manualLayout>
                  <c:x val="-1.1458200967218038E-16"/>
                  <c:y val="-4.2187497404804576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3.437500000000001E-2"/>
                  <c:y val="-2.1484125491921778E-17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2.0714339820329768E-2"/>
                  <c:y val="-0.32343748010350148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400" b="1" i="0" u="none" strike="noStrike" kern="1200" spc="0" baseline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ru-RU" dirty="0" smtClean="0"/>
                      <a:t>Субвенции</a:t>
                    </a:r>
                    <a:r>
                      <a:rPr lang="ru-RU" baseline="0" dirty="0"/>
                      <a:t>
</a:t>
                    </a:r>
                    <a:r>
                      <a:rPr lang="ru-RU" baseline="0" dirty="0" smtClean="0"/>
                      <a:t>75%</a:t>
                    </a:r>
                  </a:p>
                </c:rich>
              </c:tx>
              <c:numFmt formatCode="0.0%" sourceLinked="0"/>
              <c:spPr>
                <a:noFill/>
                <a:ln>
                  <a:noFill/>
                </a:ln>
                <a:effectLst/>
              </c:sp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3"/>
              <c:layout>
                <c:manualLayout>
                  <c:x val="-9.5589147982576575E-2"/>
                  <c:y val="1.87499988465798E-2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spc="0" baseline="0">
                      <a:solidFill>
                        <a:schemeClr val="accent5">
                          <a:lumMod val="7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1658599901574804"/>
                      <c:h val="0.23632029796258008"/>
                    </c:manualLayout>
                  </c15:layout>
                </c:ext>
              </c:extLst>
            </c:dLbl>
            <c:dLbl>
              <c:idx val="4"/>
              <c:layout>
                <c:manualLayout>
                  <c:x val="-1.4192970160834983E-2"/>
                  <c:y val="9.2273616370963565E-8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spc="0" baseline="0">
                      <a:solidFill>
                        <a:schemeClr val="accent5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426368569947551"/>
                      <c:h val="0.19810554883701098"/>
                    </c:manualLayout>
                  </c15:layout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spc="0" baseline="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Лист1!$A$2:$A$6</c:f>
              <c:strCache>
                <c:ptCount val="5"/>
                <c:pt idx="0">
                  <c:v>Дотации</c:v>
                </c:pt>
                <c:pt idx="1">
                  <c:v>Субсидии</c:v>
                </c:pt>
                <c:pt idx="2">
                  <c:v>Субвенции</c:v>
                </c:pt>
                <c:pt idx="3">
                  <c:v>Иные межбюджетные трансферты </c:v>
                </c:pt>
                <c:pt idx="4">
                  <c:v>Прочие безвозмездные поступления </c:v>
                </c:pt>
              </c:strCache>
            </c:strRef>
          </c:cat>
          <c:val>
            <c:numRef>
              <c:f>Лист1!$B$2:$B$6</c:f>
              <c:numCache>
                <c:formatCode>#,##0.0</c:formatCode>
                <c:ptCount val="5"/>
                <c:pt idx="0">
                  <c:v>129834</c:v>
                </c:pt>
                <c:pt idx="1">
                  <c:v>11361.7</c:v>
                </c:pt>
                <c:pt idx="2">
                  <c:v>654793.4</c:v>
                </c:pt>
                <c:pt idx="3">
                  <c:v>72170.3</c:v>
                </c:pt>
                <c:pt idx="4">
                  <c:v>4000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c:spPr>
          <c:invertIfNegative val="0"/>
          <c:dLbls>
            <c:dLbl>
              <c:idx val="0"/>
              <c:layout>
                <c:manualLayout>
                  <c:x val="1.2499999999999961E-2"/>
                  <c:y val="-5.8593746395561863E-2"/>
                </c:manualLayout>
              </c:layout>
              <c:numFmt formatCode="#,##0.0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9.3750000000000118E-3"/>
                  <c:y val="-2.343749855822563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1.2500000000000001E-2"/>
                  <c:y val="-4.687499711644952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1.093749999999988E-2"/>
                  <c:y val="8.5936501967687112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942958.8</c:v>
                </c:pt>
                <c:pt idx="1">
                  <c:v>872159.4</c:v>
                </c:pt>
                <c:pt idx="2">
                  <c:v>775826.6</c:v>
                </c:pt>
                <c:pt idx="3">
                  <c:v>775368.6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99510912"/>
        <c:axId val="106690048"/>
        <c:axId val="0"/>
      </c:bar3DChart>
      <c:catAx>
        <c:axId val="995109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06690048"/>
        <c:crosses val="autoZero"/>
        <c:auto val="1"/>
        <c:lblAlgn val="ctr"/>
        <c:lblOffset val="100"/>
        <c:noMultiLvlLbl val="0"/>
      </c:catAx>
      <c:valAx>
        <c:axId val="1066900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995109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  <c:perspective val="3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0795472451258595"/>
          <c:y val="0.18006350566853355"/>
          <c:w val="0.83204933233281475"/>
          <c:h val="0.81774022628135012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explosion val="12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1"/>
            <c:bubble3D val="0"/>
            <c:explosion val="11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2"/>
            <c:bubble3D val="0"/>
            <c:explosion val="8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3"/>
            <c:bubble3D val="0"/>
            <c:explosion val="5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4"/>
            <c:bubble3D val="0"/>
            <c:explosion val="8"/>
            <c:spPr>
              <a:solidFill>
                <a:schemeClr val="accent5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5"/>
            <c:bubble3D val="0"/>
            <c:explosion val="5"/>
            <c:spPr>
              <a:solidFill>
                <a:schemeClr val="accent6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6"/>
            <c:bubble3D val="0"/>
            <c:explosion val="5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7"/>
            <c:bubble3D val="0"/>
            <c:explosion val="6"/>
            <c:spPr>
              <a:solidFill>
                <a:schemeClr val="accent2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8"/>
            <c:bubble3D val="0"/>
            <c:explosion val="7"/>
            <c:spPr>
              <a:solidFill>
                <a:schemeClr val="accent3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9"/>
            <c:bubble3D val="0"/>
            <c:explosion val="8"/>
            <c:spPr>
              <a:solidFill>
                <a:schemeClr val="accent4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10"/>
            <c:bubble3D val="0"/>
            <c:explosion val="6"/>
            <c:spPr>
              <a:solidFill>
                <a:schemeClr val="accent5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11"/>
            <c:bubble3D val="0"/>
            <c:explosion val="11"/>
            <c:spPr>
              <a:solidFill>
                <a:schemeClr val="accent6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Lbls>
            <c:dLbl>
              <c:idx val="0"/>
              <c:layout>
                <c:manualLayout>
                  <c:x val="3.624793316020359E-2"/>
                  <c:y val="-3.2321180332259176E-2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5618903572648507"/>
                      <c:h val="0.12907309752451046"/>
                    </c:manualLayout>
                  </c15:layout>
                </c:ext>
              </c:extLst>
            </c:dLbl>
            <c:dLbl>
              <c:idx val="1"/>
              <c:layout>
                <c:manualLayout>
                  <c:x val="0.19739274995480197"/>
                  <c:y val="-7.4587113343634647E-3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0.15813090691032294"/>
                  <c:y val="0.12182561846126995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330" b="1" i="0" u="none" strike="noStrike" kern="1200" spc="0" baseline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ru-RU" dirty="0" smtClean="0"/>
                      <a:t>Национальная экономика</a:t>
                    </a:r>
                    <a:r>
                      <a:rPr lang="ru-RU" baseline="0" dirty="0" smtClean="0"/>
                      <a:t> </a:t>
                    </a:r>
                    <a:endParaRPr lang="ru-RU" baseline="0" dirty="0" smtClean="0"/>
                  </a:p>
                  <a:p>
                    <a:pPr>
                      <a:defRPr sz="1330" b="1" i="0" u="none" strike="noStrike" kern="1200" spc="0" baseline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ru-RU" baseline="0" dirty="0" smtClean="0"/>
                      <a:t>7,5%</a:t>
                    </a:r>
                  </a:p>
                </c:rich>
              </c:tx>
              <c:numFmt formatCode="0.0%" sourceLinked="0"/>
              <c:spPr>
                <a:noFill/>
                <a:ln>
                  <a:noFill/>
                </a:ln>
                <a:effectLst/>
              </c:sp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3"/>
              <c:layout>
                <c:manualLayout>
                  <c:x val="-0.15671905528007077"/>
                  <c:y val="7.9559587566543521E-2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0.17083785478704533"/>
                  <c:y val="-0.32072458737762943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0.17930915337152692"/>
                  <c:y val="-0.17900907202472319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0"/>
                  <c:y val="5.9669690674907572E-2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 val="0.20285212427762442"/>
                  <c:y val="5.4697216451998751E-2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8"/>
              <c:layout>
                <c:manualLayout>
                  <c:x val="-0.10730311540343342"/>
                  <c:y val="0.13177056690708761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3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9"/>
              <c:layout>
                <c:manualLayout>
                  <c:x val="-0.12142194637756944"/>
                  <c:y val="-3.2321082448908314E-2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4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0"/>
              <c:layout>
                <c:manualLayout>
                  <c:x val="8.7536752039643048E-2"/>
                  <c:y val="-8.701829890090701E-2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5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1"/>
              <c:layout>
                <c:manualLayout>
                  <c:x val="0.16090045966848801"/>
                  <c:y val="-2.3619350442168476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330" b="1" i="0" u="none" strike="noStrike" kern="1200" spc="0" baseline="0">
                        <a:solidFill>
                          <a:schemeClr val="accent6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ru-RU" dirty="0" smtClean="0">
                        <a:solidFill>
                          <a:schemeClr val="accent6">
                            <a:lumMod val="75000"/>
                          </a:schemeClr>
                        </a:solidFill>
                      </a:rPr>
                      <a:t>Межбюджетные трансферты</a:t>
                    </a:r>
                    <a:r>
                      <a:rPr lang="ru-RU" baseline="0" dirty="0">
                        <a:solidFill>
                          <a:schemeClr val="accent6">
                            <a:lumMod val="75000"/>
                          </a:schemeClr>
                        </a:solidFill>
                      </a:rPr>
                      <a:t>
</a:t>
                    </a:r>
                    <a:r>
                      <a:rPr lang="ru-RU" baseline="0" dirty="0" smtClean="0">
                        <a:solidFill>
                          <a:schemeClr val="accent6">
                            <a:lumMod val="75000"/>
                          </a:schemeClr>
                        </a:solidFill>
                      </a:rPr>
                      <a:t>7,2%</a:t>
                    </a:r>
                    <a:endParaRPr lang="ru-RU" baseline="0" dirty="0">
                      <a:solidFill>
                        <a:schemeClr val="accent6">
                          <a:lumMod val="75000"/>
                        </a:schemeClr>
                      </a:solidFill>
                    </a:endParaRPr>
                  </a:p>
                </c:rich>
              </c:tx>
              <c:numFmt formatCode="0.0%" sourceLinked="0"/>
              <c:spPr>
                <a:noFill/>
                <a:ln>
                  <a:noFill/>
                </a:ln>
                <a:effectLst/>
              </c:sp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5252743517316183"/>
                      <c:h val="0.14647675730469187"/>
                    </c:manualLayout>
                  </c15:layout>
                  <c15:dlblFieldTable/>
                  <c15:showDataLabelsRange val="0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22225" cap="flat" cmpd="sng" algn="ctr">
                  <a:solidFill>
                    <a:schemeClr val="tx1"/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Лист1!$A$2:$A$13</c:f>
              <c:strCache>
                <c:ptCount val="12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экономика</c:v>
                </c:pt>
                <c:pt idx="3">
                  <c:v>Жилищно-коммунальное хозяйство</c:v>
                </c:pt>
                <c:pt idx="4">
                  <c:v>Образование</c:v>
                </c:pt>
                <c:pt idx="5">
                  <c:v>Культура, кинематография </c:v>
                </c:pt>
                <c:pt idx="6">
                  <c:v>Здравоохранение</c:v>
                </c:pt>
                <c:pt idx="7">
                  <c:v>Социальная политика</c:v>
                </c:pt>
                <c:pt idx="8">
                  <c:v>Физическая культура и спорт</c:v>
                </c:pt>
                <c:pt idx="9">
                  <c:v>Средства массовой информации</c:v>
                </c:pt>
                <c:pt idx="10">
                  <c:v>Обслуживание государственного и муниципального долга</c:v>
                </c:pt>
                <c:pt idx="11">
                  <c:v>Межбюджетные трансферты</c:v>
                </c:pt>
              </c:strCache>
            </c:strRef>
          </c:cat>
          <c:val>
            <c:numRef>
              <c:f>Лист1!$B$2:$B$13</c:f>
              <c:numCache>
                <c:formatCode>#,##0.0</c:formatCode>
                <c:ptCount val="12"/>
                <c:pt idx="0">
                  <c:v>126787.8</c:v>
                </c:pt>
                <c:pt idx="1">
                  <c:v>2102</c:v>
                </c:pt>
                <c:pt idx="2">
                  <c:v>132448.1</c:v>
                </c:pt>
                <c:pt idx="3">
                  <c:v>281423.7</c:v>
                </c:pt>
                <c:pt idx="4">
                  <c:v>582553</c:v>
                </c:pt>
                <c:pt idx="5">
                  <c:v>147963.29999999999</c:v>
                </c:pt>
                <c:pt idx="6">
                  <c:v>19318.599999999999</c:v>
                </c:pt>
                <c:pt idx="7">
                  <c:v>304564.2</c:v>
                </c:pt>
                <c:pt idx="8">
                  <c:v>14885.1</c:v>
                </c:pt>
                <c:pt idx="9">
                  <c:v>1980</c:v>
                </c:pt>
                <c:pt idx="10">
                  <c:v>10419.6</c:v>
                </c:pt>
                <c:pt idx="11">
                  <c:v>126290.9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6.9269281212836001E-2"/>
          <c:y val="1.794150322180664E-2"/>
          <c:w val="0.91701745053876538"/>
          <c:h val="0.83097150730541014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Кредит из областного бюджета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dLbl>
              <c:idx val="1"/>
              <c:layout/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97" b="0" i="0" u="none" strike="noStrike" kern="1200" baseline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7DD81B96-23FB-49A9-AB44-0E323990E214}" type="VALUE">
                      <a:rPr lang="en-US" smtClean="0"/>
                      <a:pPr>
                        <a:defRPr sz="1197" b="0" i="0" u="none" strike="noStrike" kern="1200" baseline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[ЗНАЧЕНИЕ]</a:t>
                    </a:fld>
                    <a:r>
                      <a:rPr lang="en-US" dirty="0" smtClean="0"/>
                      <a:t>,0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7030054328027574E-2"/>
                      <c:h val="5.202542573201218E-2"/>
                    </c:manualLayout>
                  </c15:layout>
                  <c15:dlblFieldTable/>
                  <c15:showDataLabelsRange val="0"/>
                </c:ext>
              </c:extLst>
            </c:dLbl>
            <c:dLbl>
              <c:idx val="2"/>
              <c:layout>
                <c:manualLayout>
                  <c:x val="-6.2851753403008406E-17"/>
                  <c:y val="1.2581897451026974E-2"/>
                </c:manualLayout>
              </c:layout>
              <c:tx>
                <c:rich>
                  <a:bodyPr/>
                  <a:lstStyle/>
                  <a:p>
                    <a:fld id="{3D25F6F6-4105-494B-A761-1A3B116845C5}" type="VALUE">
                      <a:rPr lang="en-US" smtClean="0"/>
                      <a:pPr/>
                      <a:t>[ЗНАЧЕНИЕ]</a:t>
                    </a:fld>
                    <a:r>
                      <a:rPr lang="en-US" dirty="0" smtClean="0"/>
                      <a:t>,0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3"/>
              <c:layout>
                <c:manualLayout>
                  <c:x val="0"/>
                  <c:y val="1.761437903964186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Лист1!$A$2:$A$6</c:f>
              <c:strCache>
                <c:ptCount val="5"/>
                <c:pt idx="0">
                  <c:v>2015 год</c:v>
                </c:pt>
                <c:pt idx="1">
                  <c:v>2016 год</c:v>
                </c:pt>
                <c:pt idx="2">
                  <c:v>2017 год</c:v>
                </c:pt>
                <c:pt idx="3">
                  <c:v>2018 год</c:v>
                </c:pt>
                <c:pt idx="4">
                  <c:v>2019 год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48.9</c:v>
                </c:pt>
                <c:pt idx="1">
                  <c:v>49</c:v>
                </c:pt>
                <c:pt idx="2">
                  <c:v>49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Кредиты "Сбербанка России"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dLbl>
              <c:idx val="2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Лист1!$A$2:$A$6</c:f>
              <c:strCache>
                <c:ptCount val="5"/>
                <c:pt idx="0">
                  <c:v>2015 год</c:v>
                </c:pt>
                <c:pt idx="1">
                  <c:v>2016 год</c:v>
                </c:pt>
                <c:pt idx="2">
                  <c:v>2017 год</c:v>
                </c:pt>
                <c:pt idx="3">
                  <c:v>2018 год</c:v>
                </c:pt>
                <c:pt idx="4">
                  <c:v>2019 год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100</c:v>
                </c:pt>
                <c:pt idx="1">
                  <c:v>120</c:v>
                </c:pt>
                <c:pt idx="2">
                  <c:v>130</c:v>
                </c:pt>
                <c:pt idx="3">
                  <c:v>185</c:v>
                </c:pt>
                <c:pt idx="4">
                  <c:v>189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85138560"/>
        <c:axId val="185222272"/>
        <c:axId val="0"/>
      </c:bar3DChart>
      <c:catAx>
        <c:axId val="1851385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85222272"/>
        <c:crosses val="autoZero"/>
        <c:auto val="1"/>
        <c:lblAlgn val="ctr"/>
        <c:lblOffset val="100"/>
        <c:noMultiLvlLbl val="0"/>
      </c:catAx>
      <c:valAx>
        <c:axId val="1852222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851385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  <c:userShapes r:id="rId2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34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0.49333</cdr:x>
      <cdr:y>0.36951</cdr:y>
    </cdr:from>
    <cdr:to>
      <cdr:x>0.57068</cdr:x>
      <cdr:y>0.4137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655028" y="1864901"/>
          <a:ext cx="573088" cy="2230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0.49333</cdr:x>
      <cdr:y>0.34225</cdr:y>
    </cdr:from>
    <cdr:to>
      <cdr:x>0.57068</cdr:x>
      <cdr:y>0.39381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3655028" y="1727355"/>
          <a:ext cx="573088" cy="26020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100" dirty="0" smtClean="0">
              <a:solidFill>
                <a:schemeClr val="bg1"/>
              </a:solidFill>
            </a:rPr>
            <a:t>130,0</a:t>
          </a:r>
          <a:endParaRPr lang="ru-RU" sz="1100" dirty="0">
            <a:solidFill>
              <a:schemeClr val="bg1"/>
            </a:solidFill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500" cy="501650"/>
          </a:xfrm>
          <a:prstGeom prst="rect">
            <a:avLst/>
          </a:prstGeom>
        </p:spPr>
        <p:txBody>
          <a:bodyPr vert="horz" lIns="91404" tIns="45702" rIns="91404" bIns="45702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902075" y="0"/>
            <a:ext cx="2984500" cy="501650"/>
          </a:xfrm>
          <a:prstGeom prst="rect">
            <a:avLst/>
          </a:prstGeom>
        </p:spPr>
        <p:txBody>
          <a:bodyPr vert="horz" lIns="91404" tIns="45702" rIns="91404" bIns="45702" rtlCol="0"/>
          <a:lstStyle>
            <a:lvl1pPr algn="r">
              <a:defRPr sz="1200"/>
            </a:lvl1pPr>
          </a:lstStyle>
          <a:p>
            <a:fld id="{0D41D867-1F5A-49C9-AE95-4609162B7EC6}" type="datetimeFigureOut">
              <a:rPr lang="ru-RU" smtClean="0"/>
              <a:pPr/>
              <a:t>14.02.2018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518650"/>
            <a:ext cx="2984500" cy="501650"/>
          </a:xfrm>
          <a:prstGeom prst="rect">
            <a:avLst/>
          </a:prstGeom>
        </p:spPr>
        <p:txBody>
          <a:bodyPr vert="horz" lIns="91404" tIns="45702" rIns="91404" bIns="45702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902075" y="9518650"/>
            <a:ext cx="2984500" cy="501650"/>
          </a:xfrm>
          <a:prstGeom prst="rect">
            <a:avLst/>
          </a:prstGeom>
        </p:spPr>
        <p:txBody>
          <a:bodyPr vert="horz" lIns="91404" tIns="45702" rIns="91404" bIns="45702" rtlCol="0" anchor="b"/>
          <a:lstStyle>
            <a:lvl1pPr algn="r">
              <a:defRPr sz="1200"/>
            </a:lvl1pPr>
          </a:lstStyle>
          <a:p>
            <a:fld id="{A412245F-287F-4795-8D2F-2E0490ECCE6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4438752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500" cy="501650"/>
          </a:xfrm>
          <a:prstGeom prst="rect">
            <a:avLst/>
          </a:prstGeom>
        </p:spPr>
        <p:txBody>
          <a:bodyPr vert="horz" lIns="91247" tIns="45623" rIns="91247" bIns="45623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902075" y="0"/>
            <a:ext cx="2984500" cy="501650"/>
          </a:xfrm>
          <a:prstGeom prst="rect">
            <a:avLst/>
          </a:prstGeom>
        </p:spPr>
        <p:txBody>
          <a:bodyPr vert="horz" lIns="91247" tIns="45623" rIns="91247" bIns="45623" rtlCol="0"/>
          <a:lstStyle>
            <a:lvl1pPr algn="r">
              <a:defRPr sz="1200"/>
            </a:lvl1pPr>
          </a:lstStyle>
          <a:p>
            <a:fld id="{DD68CC30-B5B3-4844-9561-B68EF1F93A9D}" type="datetimeFigureOut">
              <a:rPr lang="ru-RU" smtClean="0"/>
              <a:pPr/>
              <a:t>14.02.2018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38150" y="1252538"/>
            <a:ext cx="6011863" cy="3381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247" tIns="45623" rIns="91247" bIns="45623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8991" y="4822825"/>
            <a:ext cx="5510213" cy="3944938"/>
          </a:xfrm>
          <a:prstGeom prst="rect">
            <a:avLst/>
          </a:prstGeom>
        </p:spPr>
        <p:txBody>
          <a:bodyPr vert="horz" lIns="91247" tIns="45623" rIns="91247" bIns="45623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518650"/>
            <a:ext cx="2984500" cy="501650"/>
          </a:xfrm>
          <a:prstGeom prst="rect">
            <a:avLst/>
          </a:prstGeom>
        </p:spPr>
        <p:txBody>
          <a:bodyPr vert="horz" lIns="91247" tIns="45623" rIns="91247" bIns="45623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902075" y="9518650"/>
            <a:ext cx="2984500" cy="501650"/>
          </a:xfrm>
          <a:prstGeom prst="rect">
            <a:avLst/>
          </a:prstGeom>
        </p:spPr>
        <p:txBody>
          <a:bodyPr vert="horz" lIns="91247" tIns="45623" rIns="91247" bIns="45623" rtlCol="0" anchor="b"/>
          <a:lstStyle>
            <a:lvl1pPr algn="r">
              <a:defRPr sz="1200"/>
            </a:lvl1pPr>
          </a:lstStyle>
          <a:p>
            <a:fld id="{BAFA318A-8825-4994-A24A-7B6052325B8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5633417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FA318A-8825-4994-A24A-7B6052325B85}" type="slidenum">
              <a:rPr lang="ru-RU" smtClean="0"/>
              <a:pPr/>
              <a:t>1</a:t>
            </a:fld>
            <a:endParaRPr lang="ru-RU"/>
          </a:p>
        </p:txBody>
      </p:sp>
      <p:sp>
        <p:nvSpPr>
          <p:cNvPr id="6" name="Верхний колонтитул 5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80243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1C311-7D1E-4FA7-902E-9CC57A2829C8}" type="datetime1">
              <a:rPr lang="ru-RU" smtClean="0"/>
              <a:pPr/>
              <a:t>14.02.2018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033E6C1A-CFEF-4659-9779-4B184D2C5FA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47884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FB117-9B0B-408E-A2B3-5D27605DE0AB}" type="datetime1">
              <a:rPr lang="ru-RU" smtClean="0"/>
              <a:pPr/>
              <a:t>14.02.2018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33E6C1A-CFEF-4659-9779-4B184D2C5FA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5553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B27F0-01B7-476F-A5DC-6AC2A34DF8BF}" type="datetime1">
              <a:rPr lang="ru-RU" smtClean="0"/>
              <a:pPr/>
              <a:t>14.02.2018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33E6C1A-CFEF-4659-9779-4B184D2C5FA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436994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7F401-2C6A-4235-88C1-69CC35F1F440}" type="datetime1">
              <a:rPr lang="ru-RU" smtClean="0"/>
              <a:pPr/>
              <a:t>14.02.2018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33E6C1A-CFEF-4659-9779-4B184D2C5FA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57588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8CE17-24D0-4403-8676-4FB60E873A1C}" type="datetime1">
              <a:rPr lang="ru-RU" smtClean="0"/>
              <a:pPr/>
              <a:t>14.02.2018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33E6C1A-CFEF-4659-9779-4B184D2C5FA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849764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C361F-AFDA-4CB5-BD30-4E5D6B97D9BD}" type="datetime1">
              <a:rPr lang="ru-RU" smtClean="0"/>
              <a:pPr/>
              <a:t>14.02.2018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33E6C1A-CFEF-4659-9779-4B184D2C5FA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44908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481ED-7D47-45D5-A87E-009CB1C724F0}" type="datetime1">
              <a:rPr lang="ru-RU" smtClean="0"/>
              <a:pPr/>
              <a:t>14.02.2018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E6C1A-CFEF-4659-9779-4B184D2C5FA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64965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D3769-1D3C-49CF-B2DC-60923646EB99}" type="datetime1">
              <a:rPr lang="ru-RU" smtClean="0"/>
              <a:pPr/>
              <a:t>14.02.2018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E6C1A-CFEF-4659-9779-4B184D2C5FA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96599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5874A-3D39-492B-949D-CFC2E8A48A5D}" type="datetime1">
              <a:rPr lang="ru-RU" smtClean="0"/>
              <a:pPr/>
              <a:t>14.02.2018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E6C1A-CFEF-4659-9779-4B184D2C5FA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70932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53778-7E2C-478C-8E73-FE8487E6A2A3}" type="datetime1">
              <a:rPr lang="ru-RU" smtClean="0"/>
              <a:pPr/>
              <a:t>14.02.2018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33E6C1A-CFEF-4659-9779-4B184D2C5FA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29445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22E54-256B-41C8-928A-5CA31C18C51D}" type="datetime1">
              <a:rPr lang="ru-RU" smtClean="0"/>
              <a:pPr/>
              <a:t>14.02.2018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033E6C1A-CFEF-4659-9779-4B184D2C5FA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68060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DD2D1-0DD0-4210-AFD2-F79239E77254}" type="datetime1">
              <a:rPr lang="ru-RU" smtClean="0"/>
              <a:pPr/>
              <a:t>14.02.2018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033E6C1A-CFEF-4659-9779-4B184D2C5FA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0726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93EE7-A05A-4695-8BBA-9EE7A8E47E84}" type="datetime1">
              <a:rPr lang="ru-RU" smtClean="0"/>
              <a:pPr/>
              <a:t>14.02.2018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E6C1A-CFEF-4659-9779-4B184D2C5FA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13681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4FAD5-F414-4B2C-A1CB-0145523ED2B9}" type="datetime1">
              <a:rPr lang="ru-RU" smtClean="0"/>
              <a:pPr/>
              <a:t>14.02.2018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E6C1A-CFEF-4659-9779-4B184D2C5FA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99738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BAB82-EBE1-4F9E-A862-328AC5267AEC}" type="datetime1">
              <a:rPr lang="ru-RU" smtClean="0"/>
              <a:pPr/>
              <a:t>14.02.2018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E6C1A-CFEF-4659-9779-4B184D2C5FA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4124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0C30D-0B5C-4666-B36A-8E07E4F257B9}" type="datetime1">
              <a:rPr lang="ru-RU" smtClean="0"/>
              <a:pPr/>
              <a:t>14.02.2018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33E6C1A-CFEF-4659-9779-4B184D2C5FA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10673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109600-5E27-43E6-A5FB-EB0A1F0C459E}" type="datetime1">
              <a:rPr lang="ru-RU" smtClean="0"/>
              <a:pPr/>
              <a:t>14.02.2018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033E6C1A-CFEF-4659-9779-4B184D2C5FA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88312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96" r:id="rId1"/>
    <p:sldLayoutId id="2147484197" r:id="rId2"/>
    <p:sldLayoutId id="2147484198" r:id="rId3"/>
    <p:sldLayoutId id="2147484199" r:id="rId4"/>
    <p:sldLayoutId id="2147484200" r:id="rId5"/>
    <p:sldLayoutId id="2147484201" r:id="rId6"/>
    <p:sldLayoutId id="2147484202" r:id="rId7"/>
    <p:sldLayoutId id="2147484203" r:id="rId8"/>
    <p:sldLayoutId id="2147484204" r:id="rId9"/>
    <p:sldLayoutId id="2147484205" r:id="rId10"/>
    <p:sldLayoutId id="2147484206" r:id="rId11"/>
    <p:sldLayoutId id="2147484207" r:id="rId12"/>
    <p:sldLayoutId id="2147484208" r:id="rId13"/>
    <p:sldLayoutId id="2147484209" r:id="rId14"/>
    <p:sldLayoutId id="2147484210" r:id="rId15"/>
    <p:sldLayoutId id="2147484211" r:id="rId16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0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10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0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0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0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14257" y="887931"/>
            <a:ext cx="8915399" cy="803564"/>
          </a:xfrm>
        </p:spPr>
        <p:txBody>
          <a:bodyPr>
            <a:noAutofit/>
          </a:bodyPr>
          <a:lstStyle/>
          <a:p>
            <a:r>
              <a:rPr lang="ru-RU" sz="2600" dirty="0" smtClean="0"/>
              <a:t>Бюджет Кемеровского муниципального района на 2017 год и плановый период 2018-2019 годов в соответствии с </a:t>
            </a:r>
            <a:r>
              <a:rPr lang="ru-RU" sz="2600" dirty="0"/>
              <a:t>Р</a:t>
            </a:r>
            <a:r>
              <a:rPr lang="ru-RU" sz="2600" dirty="0" smtClean="0"/>
              <a:t>ешением Совета народных депутатов Кемеровского муниципального района от 27.12.2016 № 49</a:t>
            </a:r>
            <a:endParaRPr lang="ru-RU" sz="26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89212" y="1816925"/>
            <a:ext cx="8915399" cy="4092985"/>
          </a:xfrm>
        </p:spPr>
        <p:txBody>
          <a:bodyPr/>
          <a:lstStyle/>
          <a:p>
            <a:pPr marL="342900" indent="-342900">
              <a:buAutoNum type="arabicPeriod"/>
            </a:pPr>
            <a:r>
              <a:rPr lang="ru-RU" dirty="0" smtClean="0"/>
              <a:t>Общие характеристики бюджета </a:t>
            </a:r>
          </a:p>
          <a:p>
            <a:pPr marL="342900" indent="-342900">
              <a:buAutoNum type="arabicPeriod"/>
            </a:pPr>
            <a:r>
              <a:rPr lang="ru-RU" dirty="0" smtClean="0"/>
              <a:t>Доходы бюджета</a:t>
            </a:r>
          </a:p>
          <a:p>
            <a:pPr marL="342900" indent="-342900">
              <a:buAutoNum type="arabicPeriod"/>
            </a:pPr>
            <a:r>
              <a:rPr lang="ru-RU" dirty="0" smtClean="0"/>
              <a:t>Расходы бюджета</a:t>
            </a:r>
          </a:p>
          <a:p>
            <a:pPr marL="342900" indent="-342900">
              <a:buAutoNum type="arabicPeriod"/>
            </a:pPr>
            <a:r>
              <a:rPr lang="ru-RU" dirty="0" smtClean="0"/>
              <a:t>Межбюджетные отношения</a:t>
            </a:r>
          </a:p>
          <a:p>
            <a:pPr marL="342900" indent="-342900">
              <a:buAutoNum type="arabicPeriod"/>
            </a:pPr>
            <a:r>
              <a:rPr lang="ru-RU" dirty="0" smtClean="0"/>
              <a:t>Муниципальный долг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E6C1A-CFEF-4659-9779-4B184D2C5FA7}" type="slidenum">
              <a:rPr lang="ru-RU" smtClean="0"/>
              <a:pPr/>
              <a:t>1</a:t>
            </a:fld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82098" y="2390382"/>
            <a:ext cx="2946070" cy="294607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612232" y="216568"/>
            <a:ext cx="1768642" cy="3970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80520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E6C1A-CFEF-4659-9779-4B184D2C5FA7}" type="slidenum">
              <a:rPr lang="ru-RU" smtClean="0"/>
              <a:pPr/>
              <a:t>10</a:t>
            </a:fld>
            <a:endParaRPr lang="ru-RU"/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2601912" y="365126"/>
            <a:ext cx="8915399" cy="613558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Неналоговые доходы</a:t>
            </a:r>
            <a:endParaRPr lang="ru-RU" sz="3200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1704384"/>
              </p:ext>
            </p:extLst>
          </p:nvPr>
        </p:nvGraphicFramePr>
        <p:xfrm>
          <a:off x="1626650" y="1096942"/>
          <a:ext cx="10272156" cy="55453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5012"/>
                <a:gridCol w="4038765"/>
                <a:gridCol w="749300"/>
                <a:gridCol w="762000"/>
                <a:gridCol w="850900"/>
                <a:gridCol w="762000"/>
                <a:gridCol w="927100"/>
                <a:gridCol w="800100"/>
                <a:gridCol w="906979"/>
              </a:tblGrid>
              <a:tr h="333647">
                <a:tc rowSpan="2"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n>
                            <a:noFill/>
                          </a:ln>
                        </a:rPr>
                        <a:t>№ п/п</a:t>
                      </a:r>
                      <a:endParaRPr lang="ru-RU" sz="1200" dirty="0">
                        <a:ln>
                          <a:noFill/>
                        </a:ln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n>
                            <a:noFill/>
                          </a:ln>
                        </a:rPr>
                        <a:t>Показатель</a:t>
                      </a:r>
                      <a:endParaRPr lang="ru-RU" sz="1200" dirty="0">
                        <a:ln>
                          <a:noFill/>
                        </a:ln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n>
                            <a:noFill/>
                          </a:ln>
                        </a:rPr>
                        <a:t>2016 год</a:t>
                      </a:r>
                      <a:endParaRPr lang="ru-RU" sz="1200" dirty="0">
                        <a:ln>
                          <a:noFill/>
                        </a:ln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n>
                            <a:noFill/>
                          </a:ln>
                        </a:rPr>
                        <a:t>2017 год</a:t>
                      </a:r>
                      <a:endParaRPr lang="ru-RU" sz="1200" dirty="0">
                        <a:ln>
                          <a:noFill/>
                        </a:ln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11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n>
                            <a:noFill/>
                          </a:ln>
                        </a:rPr>
                        <a:t>2018</a:t>
                      </a:r>
                      <a:r>
                        <a:rPr lang="ru-RU" sz="1200" baseline="0" dirty="0" smtClean="0">
                          <a:ln>
                            <a:noFill/>
                          </a:ln>
                        </a:rPr>
                        <a:t> год</a:t>
                      </a:r>
                      <a:endParaRPr lang="ru-RU" sz="1200" dirty="0">
                        <a:ln>
                          <a:noFill/>
                        </a:ln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11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n>
                            <a:noFill/>
                          </a:ln>
                        </a:rPr>
                        <a:t>2019 год</a:t>
                      </a:r>
                      <a:endParaRPr lang="ru-RU" sz="1200" dirty="0">
                        <a:ln>
                          <a:noFill/>
                        </a:ln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1100" dirty="0"/>
                    </a:p>
                  </a:txBody>
                  <a:tcPr/>
                </a:tc>
              </a:tr>
              <a:tr h="6844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</a:rPr>
                        <a:t>Сумма</a:t>
                      </a:r>
                      <a:endParaRPr lang="ru-RU" sz="1200" dirty="0">
                        <a:ln>
                          <a:noFill/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</a:rPr>
                        <a:t>Темп роста</a:t>
                      </a:r>
                      <a:r>
                        <a:rPr lang="ru-RU" sz="120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</a:rPr>
                        <a:t> (к 2016 году в %)</a:t>
                      </a:r>
                      <a:endParaRPr lang="ru-RU" sz="1200" dirty="0">
                        <a:ln>
                          <a:noFill/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</a:rPr>
                        <a:t>Сумма</a:t>
                      </a:r>
                      <a:endParaRPr lang="ru-RU" sz="1200" dirty="0">
                        <a:ln>
                          <a:noFill/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</a:rPr>
                        <a:t>Темп роста</a:t>
                      </a:r>
                      <a:r>
                        <a:rPr lang="ru-RU" sz="120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</a:rPr>
                        <a:t> (к 2017 году в %)</a:t>
                      </a:r>
                      <a:endParaRPr lang="ru-RU" sz="1200" dirty="0">
                        <a:ln>
                          <a:noFill/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</a:rPr>
                        <a:t>Сумма</a:t>
                      </a:r>
                      <a:endParaRPr lang="ru-RU" sz="1200" dirty="0">
                        <a:ln>
                          <a:noFill/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</a:rPr>
                        <a:t>Темп роста</a:t>
                      </a:r>
                      <a:r>
                        <a:rPr lang="ru-RU" sz="120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</a:rPr>
                        <a:t> (к 2018 году в %)</a:t>
                      </a:r>
                      <a:endParaRPr lang="ru-RU" sz="1200" dirty="0">
                        <a:ln>
                          <a:noFill/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</a:tr>
              <a:tr h="204015">
                <a:tc>
                  <a:txBody>
                    <a:bodyPr/>
                    <a:lstStyle/>
                    <a:p>
                      <a:pPr algn="ctr" fontAlgn="t"/>
                      <a:endParaRPr lang="ru-RU" sz="1200" b="1" i="0" u="none" strike="noStrike" dirty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Всего неналоговые доходы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560 006,9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504 204,0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90,0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506 718,0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100,5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509 038,0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100,4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0401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</a:rPr>
                        <a:t>1.</a:t>
                      </a:r>
                      <a:endParaRPr lang="ru-RU" sz="1200" b="0" i="0" u="none" strike="noStrike" dirty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Аренда земельных участков, государственная собственность на которые не разграничена и которые расположены в границах поселений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425</a:t>
                      </a:r>
                      <a:r>
                        <a:rPr lang="ru-RU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682,8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405 913,0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95,4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408</a:t>
                      </a:r>
                      <a:r>
                        <a:rPr lang="ru-RU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123,0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410 443,0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0401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</a:rPr>
                        <a:t>2.</a:t>
                      </a:r>
                      <a:endParaRPr lang="ru-RU" sz="1200" b="0" i="0" u="none" strike="noStrike" dirty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Арендная плата за земельные участки, находящиеся в муниципальной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собственности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  <a:r>
                        <a:rPr lang="ru-RU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617,4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</a:t>
                      </a:r>
                      <a:r>
                        <a:rPr lang="ru-RU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7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172,7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9 700,0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9700,0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0401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</a:rPr>
                        <a:t>3.</a:t>
                      </a:r>
                      <a:endParaRPr lang="ru-RU" sz="1200" b="0" i="0" u="none" strike="noStrike" dirty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Доходы от сдачи в аренду имущества, составляющего казну муниципальных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районов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4 839,5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4 265,0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88,1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4 265,0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4 265,0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0401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</a:rPr>
                        <a:t>4.</a:t>
                      </a:r>
                      <a:endParaRPr lang="ru-RU" sz="1200" b="0" i="0" u="none" strike="noStrike" dirty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Доходы от перечисления части прибыли, остающейся после уплаты налогов и иных обязательных платежей муниципальных унитарных предприятий,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созданных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муниципальными районами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98,2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203,7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0401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</a:rPr>
                        <a:t>5.</a:t>
                      </a:r>
                      <a:endParaRPr lang="ru-RU" sz="1200" b="0" i="0" u="none" strike="noStrike" dirty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Плата за негативное воздействие на окружающую среду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47</a:t>
                      </a:r>
                      <a:r>
                        <a:rPr lang="ru-RU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579,6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52</a:t>
                      </a:r>
                      <a:r>
                        <a:rPr lang="ru-RU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300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109,9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52 560,0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52 560,0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0401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</a:rPr>
                        <a:t>6.</a:t>
                      </a:r>
                      <a:endParaRPr lang="ru-RU" sz="1200" b="0" i="0" u="none" strike="noStrike" dirty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Прочие доходы от оказания платных услуг и компенсации затрат государства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43</a:t>
                      </a:r>
                      <a:r>
                        <a:rPr lang="ru-RU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938,9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1 670,0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1 670,0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1 670,0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0401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</a:rPr>
                        <a:t>7.</a:t>
                      </a:r>
                      <a:endParaRPr lang="ru-RU" sz="1200" b="0" i="0" u="none" strike="noStrike" dirty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Доходы от реализации иного имущества, находящегося в собственности муниципальных районов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  <a:r>
                        <a:rPr lang="ru-RU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267,4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3 500,0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107,1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3 500,0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3 500,0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0401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</a:rPr>
                        <a:t>8.</a:t>
                      </a:r>
                      <a:endParaRPr lang="ru-RU" sz="1200" b="0" i="0" u="none" strike="noStrike" dirty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Доходы от продажи земельных участков, государственная собственность на которые не разграничена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21</a:t>
                      </a:r>
                      <a:r>
                        <a:rPr lang="ru-RU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641,1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</a:t>
                      </a:r>
                      <a:r>
                        <a:rPr lang="ru-RU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000,0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92,4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20 000,0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20 000,0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97063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</a:rPr>
                        <a:t>9.</a:t>
                      </a:r>
                      <a:endParaRPr lang="ru-RU" sz="1200" b="0" i="0" u="none" strike="noStrike" dirty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Доходы от продажи земельных участков, находящихся в муниципальной собственности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5 227,5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5 000,0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95,6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5 000,0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5 000,0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0401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</a:rPr>
                        <a:t>10.</a:t>
                      </a:r>
                      <a:endParaRPr lang="ru-RU" sz="1200" b="0" i="0" u="none" strike="noStrike" dirty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Штрафы, санкции, возмещение ущерба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1 939,1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1 656,0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85,4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1 700,0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102,7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1 700,0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0401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</a:rPr>
                        <a:t>11.</a:t>
                      </a:r>
                      <a:endParaRPr lang="ru-RU" sz="1200" b="0" i="0" u="none" strike="noStrike" dirty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Прочие неналоговые доходы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175,4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0923544" y="840184"/>
            <a:ext cx="118753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/>
              <a:t>т</a:t>
            </a:r>
            <a:r>
              <a:rPr lang="ru-RU" sz="1200" dirty="0" smtClean="0"/>
              <a:t>ыс. рублей</a:t>
            </a:r>
            <a:endParaRPr lang="ru-RU" sz="1200" dirty="0"/>
          </a:p>
        </p:txBody>
      </p:sp>
      <p:sp>
        <p:nvSpPr>
          <p:cNvPr id="8" name="TextBox 7"/>
          <p:cNvSpPr txBox="1"/>
          <p:nvPr/>
        </p:nvSpPr>
        <p:spPr>
          <a:xfrm>
            <a:off x="409074" y="258617"/>
            <a:ext cx="1479884" cy="52322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sz="1400" dirty="0"/>
              <a:t>2</a:t>
            </a:r>
            <a:r>
              <a:rPr lang="ru-RU" sz="1400" dirty="0" smtClean="0"/>
              <a:t>. Доходы бюджета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202773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E6C1A-CFEF-4659-9779-4B184D2C5FA7}" type="slidenum">
              <a:rPr lang="ru-RU" smtClean="0"/>
              <a:pPr/>
              <a:t>11</a:t>
            </a:fld>
            <a:endParaRPr lang="ru-RU"/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2601912" y="365126"/>
            <a:ext cx="8915399" cy="613558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Неналоговые доходы</a:t>
            </a:r>
            <a:endParaRPr lang="ru-RU" sz="3200" dirty="0"/>
          </a:p>
        </p:txBody>
      </p:sp>
      <p:graphicFrame>
        <p:nvGraphicFramePr>
          <p:cNvPr id="15" name="Диаграмма 14"/>
          <p:cNvGraphicFramePr/>
          <p:nvPr>
            <p:extLst>
              <p:ext uri="{D42A27DB-BD31-4B8C-83A1-F6EECF244321}">
                <p14:modId xmlns:p14="http://schemas.microsoft.com/office/powerpoint/2010/main" val="1096968308"/>
              </p:ext>
            </p:extLst>
          </p:nvPr>
        </p:nvGraphicFramePr>
        <p:xfrm>
          <a:off x="1543792" y="1116281"/>
          <a:ext cx="10260281" cy="56110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09074" y="258617"/>
            <a:ext cx="1479884" cy="52322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sz="1400" dirty="0"/>
              <a:t>2</a:t>
            </a:r>
            <a:r>
              <a:rPr lang="ru-RU" sz="1400" dirty="0" smtClean="0"/>
              <a:t>. Доходы бюджета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115515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E6C1A-CFEF-4659-9779-4B184D2C5FA7}" type="slidenum">
              <a:rPr lang="ru-RU" smtClean="0"/>
              <a:pPr/>
              <a:t>12</a:t>
            </a:fld>
            <a:endParaRPr lang="ru-RU"/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2601912" y="365126"/>
            <a:ext cx="8915399" cy="613558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Неналоговые доходы</a:t>
            </a:r>
            <a:endParaRPr lang="ru-RU" sz="3200" dirty="0"/>
          </a:p>
        </p:txBody>
      </p:sp>
      <p:graphicFrame>
        <p:nvGraphicFramePr>
          <p:cNvPr id="11" name="Диаграмма 10"/>
          <p:cNvGraphicFramePr/>
          <p:nvPr>
            <p:extLst>
              <p:ext uri="{D42A27DB-BD31-4B8C-83A1-F6EECF244321}">
                <p14:modId xmlns:p14="http://schemas.microsoft.com/office/powerpoint/2010/main" val="1476995640"/>
              </p:ext>
            </p:extLst>
          </p:nvPr>
        </p:nvGraphicFramePr>
        <p:xfrm>
          <a:off x="2601911" y="1515979"/>
          <a:ext cx="8178383" cy="45360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2808045" y="1544576"/>
            <a:ext cx="7493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/>
              <a:t>тыс. рублей</a:t>
            </a:r>
            <a:endParaRPr lang="ru-RU" sz="1000" dirty="0"/>
          </a:p>
        </p:txBody>
      </p:sp>
      <p:sp>
        <p:nvSpPr>
          <p:cNvPr id="6" name="TextBox 5"/>
          <p:cNvSpPr txBox="1"/>
          <p:nvPr/>
        </p:nvSpPr>
        <p:spPr>
          <a:xfrm>
            <a:off x="409074" y="258617"/>
            <a:ext cx="1479884" cy="52322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2. Доходы бюджета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1223063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E6C1A-CFEF-4659-9779-4B184D2C5FA7}" type="slidenum">
              <a:rPr lang="ru-RU" smtClean="0"/>
              <a:pPr/>
              <a:t>13</a:t>
            </a:fld>
            <a:endParaRPr lang="ru-RU"/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2601912" y="365126"/>
            <a:ext cx="8915399" cy="613558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Безвозмездные поступления</a:t>
            </a:r>
            <a:endParaRPr lang="ru-RU" sz="3200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4249985"/>
              </p:ext>
            </p:extLst>
          </p:nvPr>
        </p:nvGraphicFramePr>
        <p:xfrm>
          <a:off x="1721923" y="1413168"/>
          <a:ext cx="10272156" cy="42198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5012"/>
                <a:gridCol w="3218213"/>
                <a:gridCol w="973777"/>
                <a:gridCol w="950026"/>
                <a:gridCol w="950026"/>
                <a:gridCol w="926275"/>
                <a:gridCol w="902525"/>
                <a:gridCol w="1009402"/>
                <a:gridCol w="866900"/>
              </a:tblGrid>
              <a:tr h="333647">
                <a:tc rowSpan="2"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n>
                            <a:noFill/>
                          </a:ln>
                        </a:rPr>
                        <a:t>№ п/п</a:t>
                      </a:r>
                      <a:endParaRPr lang="ru-RU" sz="1200" dirty="0">
                        <a:ln>
                          <a:noFill/>
                        </a:ln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n>
                            <a:noFill/>
                          </a:ln>
                        </a:rPr>
                        <a:t>Показатель</a:t>
                      </a:r>
                      <a:endParaRPr lang="ru-RU" sz="1200" dirty="0">
                        <a:ln>
                          <a:noFill/>
                        </a:ln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n>
                            <a:noFill/>
                          </a:ln>
                        </a:rPr>
                        <a:t>2016 год</a:t>
                      </a:r>
                      <a:endParaRPr lang="ru-RU" sz="1200" dirty="0">
                        <a:ln>
                          <a:noFill/>
                        </a:ln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n>
                            <a:noFill/>
                          </a:ln>
                        </a:rPr>
                        <a:t>2017 год</a:t>
                      </a:r>
                      <a:endParaRPr lang="ru-RU" sz="1200" dirty="0">
                        <a:ln>
                          <a:noFill/>
                        </a:ln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11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n>
                            <a:noFill/>
                          </a:ln>
                        </a:rPr>
                        <a:t>2018</a:t>
                      </a:r>
                      <a:r>
                        <a:rPr lang="ru-RU" sz="1200" baseline="0" dirty="0" smtClean="0">
                          <a:ln>
                            <a:noFill/>
                          </a:ln>
                        </a:rPr>
                        <a:t> год</a:t>
                      </a:r>
                      <a:endParaRPr lang="ru-RU" sz="1200" dirty="0">
                        <a:ln>
                          <a:noFill/>
                        </a:ln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11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n>
                            <a:noFill/>
                          </a:ln>
                        </a:rPr>
                        <a:t>2019 год</a:t>
                      </a:r>
                      <a:endParaRPr lang="ru-RU" sz="1200" dirty="0">
                        <a:ln>
                          <a:noFill/>
                        </a:ln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1100" dirty="0"/>
                    </a:p>
                  </a:txBody>
                  <a:tcPr/>
                </a:tc>
              </a:tr>
              <a:tr h="6844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</a:rPr>
                        <a:t>Сумма</a:t>
                      </a:r>
                      <a:endParaRPr lang="ru-RU" sz="1200" dirty="0">
                        <a:ln>
                          <a:noFill/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</a:rPr>
                        <a:t>Темп роста</a:t>
                      </a:r>
                      <a:r>
                        <a:rPr lang="ru-RU" sz="120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</a:rPr>
                        <a:t> (к 2016 году в %)</a:t>
                      </a:r>
                      <a:endParaRPr lang="ru-RU" sz="1200" dirty="0">
                        <a:ln>
                          <a:noFill/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</a:rPr>
                        <a:t>Сумма</a:t>
                      </a:r>
                      <a:endParaRPr lang="ru-RU" sz="1200" dirty="0">
                        <a:ln>
                          <a:noFill/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</a:rPr>
                        <a:t>Темп роста</a:t>
                      </a:r>
                      <a:r>
                        <a:rPr lang="ru-RU" sz="120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</a:rPr>
                        <a:t> (к 2017 году в %)</a:t>
                      </a:r>
                      <a:endParaRPr lang="ru-RU" sz="1200" dirty="0">
                        <a:ln>
                          <a:noFill/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</a:rPr>
                        <a:t>Сумма</a:t>
                      </a:r>
                      <a:endParaRPr lang="ru-RU" sz="1200" dirty="0">
                        <a:ln>
                          <a:noFill/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</a:rPr>
                        <a:t>Темп роста</a:t>
                      </a:r>
                      <a:r>
                        <a:rPr lang="ru-RU" sz="120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</a:rPr>
                        <a:t> (к 2018 году в %)</a:t>
                      </a:r>
                      <a:endParaRPr lang="ru-RU" sz="1200" dirty="0">
                        <a:ln>
                          <a:noFill/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</a:tr>
              <a:tr h="204015">
                <a:tc>
                  <a:txBody>
                    <a:bodyPr/>
                    <a:lstStyle/>
                    <a:p>
                      <a:pPr algn="ctr" fontAlgn="t"/>
                      <a:endParaRPr lang="ru-RU" sz="1400" b="1" i="0" u="none" strike="noStrike" dirty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безвозмездные 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поступления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942 958,8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872 159,4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92,5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775 826,6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89,0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775 368,6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0401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</a:t>
                      </a:r>
                      <a:endParaRPr lang="ru-RU" sz="1400" b="0" i="0" u="none" strike="noStrike" dirty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Дотации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159 036,0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129 834,0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81,6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47 480,0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36,6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48 088,0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,3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0401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</a:t>
                      </a:r>
                      <a:endParaRPr lang="ru-RU" sz="1400" b="0" i="0" u="none" strike="noStrike" dirty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Субсидии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91 777,2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11 361,7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12,4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12 114,7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106,0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12 114,7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0401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</a:t>
                      </a:r>
                      <a:endParaRPr lang="ru-RU" sz="1400" b="0" i="0" u="none" strike="noStrike" dirty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Субвенции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649 170,2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654 793,4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101,0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641 096,6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98,0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637 698,6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99,5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0401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</a:t>
                      </a:r>
                      <a:endParaRPr lang="ru-RU" sz="1400" b="0" i="0" u="none" strike="noStrike" dirty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Иные межбюджетные трансферты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(из областного бюджета)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1 106,0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97063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</a:t>
                      </a:r>
                      <a:endParaRPr lang="ru-RU" sz="1400" b="0" i="0" u="none" strike="noStrike" dirty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Иные межбюджетные трансферты (от сельских поселений)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</a:t>
                      </a:r>
                      <a:r>
                        <a:rPr lang="ru-RU" sz="14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786,0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72 170,3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92,8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70 850,3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98,2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72 967,3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103,0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0401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</a:t>
                      </a:r>
                      <a:endParaRPr lang="ru-RU" sz="1400" b="0" i="0" u="none" strike="noStrike" dirty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Прочие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безвозмездные (спонсорские) поступления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6 088,3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4 000,0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65,7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4 285,0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107,0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4 500,0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105,0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0401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7.</a:t>
                      </a:r>
                      <a:endParaRPr lang="ru-RU" sz="1400" b="0" i="0" u="none" strike="noStrike" dirty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Возврат остатков субсидий,</a:t>
                      </a:r>
                      <a:r>
                        <a:rPr lang="ru-RU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субвенций и иных межбюджетных трансфертов, имеющих целевое назначение, прошлых лет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-42 004,9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0923544" y="1108408"/>
            <a:ext cx="118753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/>
              <a:t>т</a:t>
            </a:r>
            <a:r>
              <a:rPr lang="ru-RU" sz="1200" dirty="0" smtClean="0"/>
              <a:t>ыс. рублей</a:t>
            </a:r>
            <a:endParaRPr lang="ru-RU" sz="1200" dirty="0"/>
          </a:p>
        </p:txBody>
      </p:sp>
      <p:sp>
        <p:nvSpPr>
          <p:cNvPr id="8" name="TextBox 7"/>
          <p:cNvSpPr txBox="1"/>
          <p:nvPr/>
        </p:nvSpPr>
        <p:spPr>
          <a:xfrm>
            <a:off x="409074" y="258617"/>
            <a:ext cx="1479884" cy="52322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2. Доходы бюджета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1689911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E6C1A-CFEF-4659-9779-4B184D2C5FA7}" type="slidenum">
              <a:rPr lang="ru-RU" smtClean="0"/>
              <a:pPr/>
              <a:t>14</a:t>
            </a:fld>
            <a:endParaRPr lang="ru-RU"/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2601912" y="365126"/>
            <a:ext cx="8915399" cy="613558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Безвозмездные поступления</a:t>
            </a:r>
            <a:endParaRPr lang="ru-RU" sz="3200" dirty="0"/>
          </a:p>
        </p:txBody>
      </p:sp>
      <p:graphicFrame>
        <p:nvGraphicFramePr>
          <p:cNvPr id="10" name="Диаграмма 9"/>
          <p:cNvGraphicFramePr/>
          <p:nvPr>
            <p:extLst>
              <p:ext uri="{D42A27DB-BD31-4B8C-83A1-F6EECF244321}">
                <p14:modId xmlns:p14="http://schemas.microsoft.com/office/powerpoint/2010/main" val="3922029541"/>
              </p:ext>
            </p:extLst>
          </p:nvPr>
        </p:nvGraphicFramePr>
        <p:xfrm>
          <a:off x="2091377" y="1289681"/>
          <a:ext cx="9425934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09074" y="258617"/>
            <a:ext cx="1479884" cy="52322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2. Доходы бюджета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4244338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E6C1A-CFEF-4659-9779-4B184D2C5FA7}" type="slidenum">
              <a:rPr lang="ru-RU" smtClean="0"/>
              <a:pPr/>
              <a:t>15</a:t>
            </a:fld>
            <a:endParaRPr lang="ru-RU"/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2601912" y="365126"/>
            <a:ext cx="8915399" cy="613558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Безвозмездные поступления</a:t>
            </a:r>
            <a:endParaRPr lang="ru-RU" sz="3200" dirty="0"/>
          </a:p>
        </p:txBody>
      </p:sp>
      <p:graphicFrame>
        <p:nvGraphicFramePr>
          <p:cNvPr id="14" name="Диаграмма 13"/>
          <p:cNvGraphicFramePr/>
          <p:nvPr>
            <p:extLst>
              <p:ext uri="{D42A27DB-BD31-4B8C-83A1-F6EECF244321}">
                <p14:modId xmlns:p14="http://schemas.microsoft.com/office/powerpoint/2010/main" val="1930570479"/>
              </p:ext>
            </p:extLst>
          </p:nvPr>
        </p:nvGraphicFramePr>
        <p:xfrm>
          <a:off x="2601912" y="1206555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601912" y="1298414"/>
            <a:ext cx="118753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/>
              <a:t>т</a:t>
            </a:r>
            <a:r>
              <a:rPr lang="ru-RU" sz="1200" dirty="0" smtClean="0"/>
              <a:t>ыс. рублей</a:t>
            </a:r>
            <a:endParaRPr lang="ru-RU" sz="1200" dirty="0"/>
          </a:p>
        </p:txBody>
      </p:sp>
      <p:sp>
        <p:nvSpPr>
          <p:cNvPr id="7" name="TextBox 6"/>
          <p:cNvSpPr txBox="1"/>
          <p:nvPr/>
        </p:nvSpPr>
        <p:spPr>
          <a:xfrm>
            <a:off x="409074" y="258617"/>
            <a:ext cx="1479884" cy="52322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2. Доходы бюджета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2964346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89212" y="609601"/>
            <a:ext cx="8915399" cy="1254826"/>
          </a:xfrm>
        </p:spPr>
        <p:txBody>
          <a:bodyPr>
            <a:normAutofit/>
          </a:bodyPr>
          <a:lstStyle/>
          <a:p>
            <a:r>
              <a:rPr lang="ru-RU" sz="3200" dirty="0"/>
              <a:t>Основные мероприятия по мобилизации доходов </a:t>
            </a:r>
            <a:r>
              <a:rPr lang="ru-RU" sz="3200" dirty="0" smtClean="0"/>
              <a:t>бюджета</a:t>
            </a:r>
            <a:endParaRPr lang="ru-RU" sz="32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89212" y="2101933"/>
            <a:ext cx="8915399" cy="4334493"/>
          </a:xfrm>
        </p:spPr>
        <p:txBody>
          <a:bodyPr>
            <a:norm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dirty="0" smtClean="0"/>
              <a:t>Проведение штабов по финансовому мониторингу и выработке стабилизационных мер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dirty="0" smtClean="0"/>
              <a:t>Ежемесячный мониторинг задолженности в бюджет с целью выявления крупных должников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dirty="0" smtClean="0"/>
              <a:t>Поиск новых источников доходов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dirty="0"/>
              <a:t>Проведение мероприятий по выявлению собственников земельных участков и другого недвижимого имущества и привлечения их к </a:t>
            </a:r>
            <a:r>
              <a:rPr lang="ru-RU" dirty="0" smtClean="0"/>
              <a:t>налогообложению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dirty="0"/>
              <a:t>В</a:t>
            </a:r>
            <a:r>
              <a:rPr lang="ru-RU" dirty="0" smtClean="0"/>
              <a:t>ыявление </a:t>
            </a:r>
            <a:r>
              <a:rPr lang="ru-RU" dirty="0"/>
              <a:t>неиспользуемых основных фондов </a:t>
            </a:r>
            <a:r>
              <a:rPr lang="ru-RU" dirty="0" smtClean="0"/>
              <a:t>муниципальных </a:t>
            </a:r>
            <a:r>
              <a:rPr lang="ru-RU" dirty="0"/>
              <a:t>учреждений и принятие соответствующих мер по их продаже или сдаче в </a:t>
            </a:r>
            <a:r>
              <a:rPr lang="ru-RU" dirty="0" smtClean="0"/>
              <a:t>аренду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dirty="0" smtClean="0"/>
              <a:t>Выявление «серых» схем в работе предприятий и привлечение их к ответственности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E6C1A-CFEF-4659-9779-4B184D2C5FA7}" type="slidenum">
              <a:rPr lang="ru-RU" smtClean="0"/>
              <a:pPr/>
              <a:t>16</a:t>
            </a:fld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409074" y="258617"/>
            <a:ext cx="1479884" cy="52322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2. Доходы бюджета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1229802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89212" y="336468"/>
            <a:ext cx="8915399" cy="649184"/>
          </a:xfrm>
        </p:spPr>
        <p:txBody>
          <a:bodyPr>
            <a:normAutofit/>
          </a:bodyPr>
          <a:lstStyle/>
          <a:p>
            <a:r>
              <a:rPr lang="ru-RU" sz="3200" dirty="0" smtClean="0"/>
              <a:t>Раздел 3. Расходы бюджета</a:t>
            </a:r>
            <a:endParaRPr lang="ru-RU" sz="32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89212" y="1436913"/>
            <a:ext cx="8407340" cy="2636323"/>
          </a:xfrm>
        </p:spPr>
        <p:txBody>
          <a:bodyPr>
            <a:normAutofit/>
          </a:bodyPr>
          <a:lstStyle/>
          <a:p>
            <a:pPr marL="342900" indent="-342900">
              <a:buAutoNum type="arabicPeriod"/>
            </a:pPr>
            <a:r>
              <a:rPr lang="ru-RU" dirty="0" smtClean="0"/>
              <a:t>Динамика расходов бюджета района на выполнение основных функций государства</a:t>
            </a:r>
          </a:p>
          <a:p>
            <a:pPr marL="342900" indent="-342900">
              <a:buAutoNum type="arabicPeriod"/>
            </a:pPr>
            <a:r>
              <a:rPr lang="ru-RU" dirty="0" smtClean="0"/>
              <a:t>Структура расходов бюджета по разделам и подразделам функциональной классификации</a:t>
            </a:r>
          </a:p>
          <a:p>
            <a:pPr marL="342900" indent="-342900">
              <a:buAutoNum type="arabicPeriod"/>
            </a:pPr>
            <a:r>
              <a:rPr lang="ru-RU" dirty="0" smtClean="0"/>
              <a:t>Муниципальные программы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E6C1A-CFEF-4659-9779-4B184D2C5FA7}" type="slidenum">
              <a:rPr lang="ru-RU" smtClean="0"/>
              <a:pPr/>
              <a:t>17</a:t>
            </a:fld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697"/>
          <a:stretch/>
        </p:blipFill>
        <p:spPr>
          <a:xfrm>
            <a:off x="7975195" y="3609264"/>
            <a:ext cx="3529416" cy="24304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6684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06085" y="241465"/>
            <a:ext cx="9499869" cy="1124197"/>
          </a:xfrm>
        </p:spPr>
        <p:txBody>
          <a:bodyPr>
            <a:noAutofit/>
          </a:bodyPr>
          <a:lstStyle/>
          <a:p>
            <a:r>
              <a:rPr lang="ru-RU" sz="3200" dirty="0"/>
              <a:t>Динамика расходов бюджета района на выполнение основных функций </a:t>
            </a:r>
            <a:r>
              <a:rPr lang="ru-RU" sz="3200" dirty="0" smtClean="0"/>
              <a:t>государства</a:t>
            </a:r>
            <a:endParaRPr lang="ru-RU" sz="32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E6C1A-CFEF-4659-9779-4B184D2C5FA7}" type="slidenum">
              <a:rPr lang="ru-RU" smtClean="0"/>
              <a:pPr/>
              <a:t>18</a:t>
            </a:fld>
            <a:endParaRPr lang="ru-RU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7485513"/>
              </p:ext>
            </p:extLst>
          </p:nvPr>
        </p:nvGraphicFramePr>
        <p:xfrm>
          <a:off x="1781298" y="1650669"/>
          <a:ext cx="10224655" cy="50426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8324"/>
                <a:gridCol w="2897793"/>
                <a:gridCol w="845111"/>
                <a:gridCol w="845111"/>
                <a:gridCol w="1059364"/>
                <a:gridCol w="880820"/>
                <a:gridCol w="1023656"/>
                <a:gridCol w="845111"/>
                <a:gridCol w="1059365"/>
              </a:tblGrid>
              <a:tr h="332863">
                <a:tc rowSpan="2"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n>
                            <a:noFill/>
                          </a:ln>
                        </a:rPr>
                        <a:t>Раздел</a:t>
                      </a:r>
                      <a:endParaRPr lang="ru-RU" sz="1200" dirty="0">
                        <a:ln>
                          <a:noFill/>
                        </a:ln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n>
                            <a:noFill/>
                          </a:ln>
                        </a:rPr>
                        <a:t>Показатель</a:t>
                      </a:r>
                      <a:endParaRPr lang="ru-RU" sz="1200" dirty="0">
                        <a:ln>
                          <a:noFill/>
                        </a:ln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n>
                            <a:noFill/>
                          </a:ln>
                        </a:rPr>
                        <a:t>2016 год</a:t>
                      </a:r>
                      <a:endParaRPr lang="ru-RU" sz="1200" dirty="0">
                        <a:ln>
                          <a:noFill/>
                        </a:ln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n>
                            <a:noFill/>
                          </a:ln>
                        </a:rPr>
                        <a:t>2017 год</a:t>
                      </a:r>
                      <a:endParaRPr lang="ru-RU" sz="1200" dirty="0">
                        <a:ln>
                          <a:noFill/>
                        </a:ln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11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n>
                            <a:noFill/>
                          </a:ln>
                        </a:rPr>
                        <a:t>2018</a:t>
                      </a:r>
                      <a:r>
                        <a:rPr lang="ru-RU" sz="1200" baseline="0" dirty="0" smtClean="0">
                          <a:ln>
                            <a:noFill/>
                          </a:ln>
                        </a:rPr>
                        <a:t> год</a:t>
                      </a:r>
                      <a:endParaRPr lang="ru-RU" sz="1200" dirty="0">
                        <a:ln>
                          <a:noFill/>
                        </a:ln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11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n>
                            <a:noFill/>
                          </a:ln>
                        </a:rPr>
                        <a:t>2019 год</a:t>
                      </a:r>
                      <a:endParaRPr lang="ru-RU" sz="1200" dirty="0">
                        <a:ln>
                          <a:noFill/>
                        </a:ln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1100" dirty="0"/>
                    </a:p>
                  </a:txBody>
                  <a:tcPr/>
                </a:tc>
              </a:tr>
              <a:tr h="682833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</a:rPr>
                        <a:t>Сумма</a:t>
                      </a:r>
                      <a:endParaRPr lang="ru-RU" sz="1100" dirty="0">
                        <a:ln>
                          <a:noFill/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</a:rPr>
                        <a:t>Темп роста</a:t>
                      </a:r>
                      <a:r>
                        <a:rPr lang="ru-RU" sz="110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</a:rPr>
                        <a:t> (к 2016 году в %)</a:t>
                      </a:r>
                      <a:endParaRPr lang="ru-RU" sz="1100" dirty="0">
                        <a:ln>
                          <a:noFill/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</a:rPr>
                        <a:t>Сумма</a:t>
                      </a:r>
                      <a:endParaRPr lang="ru-RU" sz="1100" dirty="0">
                        <a:ln>
                          <a:noFill/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</a:rPr>
                        <a:t>Темп роста</a:t>
                      </a:r>
                      <a:r>
                        <a:rPr lang="ru-RU" sz="110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</a:rPr>
                        <a:t> (к 2017 году в %)</a:t>
                      </a:r>
                      <a:endParaRPr lang="ru-RU" sz="1100" dirty="0">
                        <a:ln>
                          <a:noFill/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</a:rPr>
                        <a:t>Сумма</a:t>
                      </a:r>
                      <a:endParaRPr lang="ru-RU" sz="1100" dirty="0">
                        <a:ln>
                          <a:noFill/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</a:rPr>
                        <a:t>Темп роста</a:t>
                      </a:r>
                      <a:r>
                        <a:rPr lang="ru-RU" sz="110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</a:rPr>
                        <a:t> (к 2018 году в %)</a:t>
                      </a:r>
                      <a:endParaRPr lang="ru-RU" sz="1100" dirty="0">
                        <a:ln>
                          <a:noFill/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</a:tr>
              <a:tr h="203536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i="0" u="none" strike="noStrike" dirty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</a:rPr>
                        <a:t>Всего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</a:rPr>
                        <a:t>1 751 988,7</a:t>
                      </a:r>
                      <a:endParaRPr lang="ru-RU" sz="1200" b="1" i="0" u="none" strike="noStrike" dirty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</a:rPr>
                        <a:t>1 622 123,1 </a:t>
                      </a:r>
                      <a:endParaRPr lang="ru-RU" sz="1200" b="1" i="0" u="none" strike="noStrike" dirty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</a:rPr>
                        <a:t>92,6</a:t>
                      </a:r>
                      <a:endParaRPr lang="ru-RU" sz="1200" b="1" i="0" u="none" strike="noStrike" dirty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</a:rPr>
                        <a:t>1 535 851,3</a:t>
                      </a:r>
                      <a:endParaRPr lang="ru-RU" sz="1200" b="1" i="0" u="none" strike="noStrike" dirty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</a:rPr>
                        <a:t>94,7</a:t>
                      </a:r>
                      <a:endParaRPr lang="ru-RU" sz="1200" b="1" i="0" u="none" strike="noStrike" dirty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</a:rPr>
                        <a:t>1 547 987,3</a:t>
                      </a:r>
                      <a:endParaRPr lang="ru-RU" sz="1200" b="1" i="0" u="none" strike="noStrike" dirty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</a:rPr>
                        <a:t>100,8</a:t>
                      </a:r>
                      <a:endParaRPr lang="ru-RU" sz="1200" b="1" i="0" u="none" strike="noStrike" dirty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03536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</a:rPr>
                        <a:t>в том, числе: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200" b="0" i="0" u="none" strike="noStrike" dirty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200" b="0" i="0" u="none" strike="noStrike" dirty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200" b="0" i="0" u="none" strike="noStrike" dirty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200" b="0" i="0" u="none" strike="noStrike" dirty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200" b="0" i="0" u="none" strike="noStrike" dirty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200" b="0" i="0" u="none" strike="noStrike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 dirty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03536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</a:rPr>
                        <a:t>01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</a:rPr>
                        <a:t>Общегосударственные вопросы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</a:rPr>
                        <a:t>126 787,8</a:t>
                      </a:r>
                      <a:endParaRPr lang="ru-RU" sz="1200" b="0" i="0" u="none" strike="noStrike" dirty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</a:rPr>
                        <a:t>120 148,0</a:t>
                      </a:r>
                      <a:endParaRPr lang="ru-RU" sz="1200" b="0" i="0" u="none" strike="noStrike" dirty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</a:rPr>
                        <a:t>94,8</a:t>
                      </a:r>
                      <a:endParaRPr lang="ru-RU" sz="1200" b="0" i="0" u="none" strike="noStrike" dirty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latin typeface="Times New Roman"/>
                        </a:rPr>
                        <a:t>118 865,0</a:t>
                      </a:r>
                      <a:endParaRPr lang="ru-RU" sz="11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latin typeface="Times New Roman"/>
                        </a:rPr>
                        <a:t>98,9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latin typeface="Times New Roman"/>
                        </a:rPr>
                        <a:t>118 418,0</a:t>
                      </a:r>
                      <a:endParaRPr lang="ru-RU" sz="11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latin typeface="Times New Roman"/>
                        </a:rPr>
                        <a:t>99,6</a:t>
                      </a:r>
                    </a:p>
                  </a:txBody>
                  <a:tcPr marL="9525" marR="9525" marT="9525" marB="0" anchor="ctr"/>
                </a:tc>
              </a:tr>
              <a:tr h="203536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</a:rPr>
                        <a:t>02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</a:rPr>
                        <a:t>Национальная оборона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</a:rPr>
                        <a:t>2 102,0</a:t>
                      </a:r>
                      <a:endParaRPr lang="ru-RU" sz="1200" b="0" i="0" u="none" strike="noStrike" dirty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</a:rPr>
                        <a:t>1 837,4</a:t>
                      </a:r>
                      <a:endParaRPr lang="ru-RU" sz="1200" b="0" i="0" u="none" strike="noStrike" dirty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</a:rPr>
                        <a:t>87,4</a:t>
                      </a:r>
                      <a:endParaRPr lang="ru-RU" sz="1200" b="0" i="0" u="none" strike="noStrike" dirty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latin typeface="Times New Roman"/>
                        </a:rPr>
                        <a:t>1 837,4</a:t>
                      </a:r>
                      <a:endParaRPr lang="ru-RU" sz="11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latin typeface="Times New Roman"/>
                        </a:rPr>
                        <a:t>100,0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latin typeface="Times New Roman"/>
                        </a:rPr>
                        <a:t>1 837,4</a:t>
                      </a:r>
                      <a:endParaRPr lang="ru-RU" sz="11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latin typeface="Times New Roman"/>
                        </a:rPr>
                        <a:t>100,0</a:t>
                      </a:r>
                    </a:p>
                  </a:txBody>
                  <a:tcPr marL="9525" marR="9525" marT="9525" marB="0" anchor="ctr"/>
                </a:tc>
              </a:tr>
              <a:tr h="39613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</a:rPr>
                        <a:t>03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</a:rPr>
                        <a:t>Национальная безопасность и правоохранительная деятельность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</a:rPr>
                        <a:t>1 077,3</a:t>
                      </a:r>
                      <a:endParaRPr lang="ru-RU" sz="1200" b="0" i="0" u="none" strike="noStrike" dirty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</a:rPr>
                        <a:t>1 896,0</a:t>
                      </a:r>
                      <a:endParaRPr lang="ru-RU" sz="1200" b="0" i="0" u="none" strike="noStrike" dirty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</a:rPr>
                        <a:t>176,0</a:t>
                      </a:r>
                      <a:endParaRPr lang="ru-RU" sz="1200" b="0" i="0" u="none" strike="noStrike" dirty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latin typeface="Times New Roman"/>
                        </a:rPr>
                        <a:t>1 896,0</a:t>
                      </a:r>
                      <a:endParaRPr lang="ru-RU" sz="11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latin typeface="Times New Roman"/>
                        </a:rPr>
                        <a:t>100,0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latin typeface="Times New Roman"/>
                        </a:rPr>
                        <a:t>1 896,0</a:t>
                      </a:r>
                      <a:endParaRPr lang="ru-RU" sz="11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latin typeface="Times New Roman"/>
                        </a:rPr>
                        <a:t>100,0</a:t>
                      </a:r>
                    </a:p>
                  </a:txBody>
                  <a:tcPr marL="9525" marR="9525" marT="9525" marB="0" anchor="ctr"/>
                </a:tc>
              </a:tr>
              <a:tr h="203536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</a:rPr>
                        <a:t>04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</a:rPr>
                        <a:t>Национальная экономика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</a:rPr>
                        <a:t>132 448,1</a:t>
                      </a:r>
                      <a:endParaRPr lang="ru-RU" sz="1200" b="0" i="0" u="none" strike="noStrike" dirty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</a:rPr>
                        <a:t>101 396,2</a:t>
                      </a:r>
                      <a:endParaRPr lang="ru-RU" sz="1200" b="0" i="0" u="none" strike="noStrike" dirty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</a:rPr>
                        <a:t>76,6</a:t>
                      </a:r>
                      <a:endParaRPr lang="ru-RU" sz="1200" b="0" i="0" u="none" strike="noStrike" dirty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latin typeface="Times New Roman"/>
                        </a:rPr>
                        <a:t>79 533,2</a:t>
                      </a:r>
                      <a:endParaRPr lang="ru-RU" sz="11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latin typeface="Times New Roman"/>
                        </a:rPr>
                        <a:t>78,4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latin typeface="Times New Roman"/>
                        </a:rPr>
                        <a:t>84 317,2</a:t>
                      </a:r>
                      <a:endParaRPr lang="ru-RU" sz="11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latin typeface="Times New Roman"/>
                        </a:rPr>
                        <a:t>106,0</a:t>
                      </a:r>
                    </a:p>
                  </a:txBody>
                  <a:tcPr marL="9525" marR="9525" marT="9525" marB="0" anchor="ctr"/>
                </a:tc>
              </a:tr>
              <a:tr h="203536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</a:rPr>
                        <a:t>05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</a:rPr>
                        <a:t>Жилищно-коммунальное хозяйство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</a:rPr>
                        <a:t>281 423,7</a:t>
                      </a:r>
                      <a:endParaRPr lang="ru-RU" sz="1200" b="0" i="0" u="none" strike="noStrike" dirty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</a:rPr>
                        <a:t>204 351,0</a:t>
                      </a:r>
                      <a:endParaRPr lang="ru-RU" sz="1200" b="0" i="0" u="none" strike="noStrike" dirty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</a:rPr>
                        <a:t>72,6</a:t>
                      </a:r>
                      <a:endParaRPr lang="ru-RU" sz="1200" b="0" i="0" u="none" strike="noStrike" dirty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latin typeface="Times New Roman"/>
                        </a:rPr>
                        <a:t>190 054,0</a:t>
                      </a:r>
                      <a:endParaRPr lang="ru-RU" sz="11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latin typeface="Times New Roman"/>
                        </a:rPr>
                        <a:t>93,0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latin typeface="Times New Roman"/>
                        </a:rPr>
                        <a:t>194 654,0</a:t>
                      </a:r>
                      <a:endParaRPr lang="ru-RU" sz="11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latin typeface="Times New Roman"/>
                        </a:rPr>
                        <a:t>102,4</a:t>
                      </a:r>
                    </a:p>
                  </a:txBody>
                  <a:tcPr marL="9525" marR="9525" marT="9525" marB="0" anchor="ctr"/>
                </a:tc>
              </a:tr>
              <a:tr h="203536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</a:rPr>
                        <a:t>06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</a:rPr>
                        <a:t>Охрана окружающей среды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</a:rPr>
                        <a:t>175,1</a:t>
                      </a:r>
                      <a:endParaRPr lang="ru-RU" sz="1200" b="0" i="0" u="none" strike="noStrike" dirty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</a:rPr>
                        <a:t>130,0</a:t>
                      </a:r>
                      <a:endParaRPr lang="ru-RU" sz="1200" b="0" i="0" u="none" strike="noStrike" dirty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</a:rPr>
                        <a:t>74,2</a:t>
                      </a:r>
                      <a:endParaRPr lang="ru-RU" sz="1200" b="0" i="0" u="none" strike="noStrike" dirty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latin typeface="Times New Roman"/>
                        </a:rPr>
                        <a:t>130,0</a:t>
                      </a:r>
                      <a:endParaRPr lang="ru-RU" sz="11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latin typeface="Times New Roman"/>
                        </a:rPr>
                        <a:t>100,0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latin typeface="Times New Roman"/>
                        </a:rPr>
                        <a:t>130,0</a:t>
                      </a:r>
                      <a:endParaRPr lang="ru-RU" sz="11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latin typeface="Times New Roman"/>
                        </a:rPr>
                        <a:t>100,0</a:t>
                      </a:r>
                    </a:p>
                  </a:txBody>
                  <a:tcPr marL="9525" marR="9525" marT="9525" marB="0" anchor="ctr"/>
                </a:tc>
              </a:tr>
              <a:tr h="203536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</a:rPr>
                        <a:t>07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</a:rPr>
                        <a:t>Образование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</a:rPr>
                        <a:t>582 553,0</a:t>
                      </a:r>
                      <a:endParaRPr lang="ru-RU" sz="1200" b="0" i="0" u="none" strike="noStrike" dirty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</a:rPr>
                        <a:t>580 461,6</a:t>
                      </a:r>
                      <a:endParaRPr lang="ru-RU" sz="1200" b="0" i="0" u="none" strike="noStrike" dirty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</a:rPr>
                        <a:t>99,6</a:t>
                      </a:r>
                      <a:endParaRPr lang="ru-RU" sz="1200" b="0" i="0" u="none" strike="noStrike" dirty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latin typeface="Times New Roman"/>
                        </a:rPr>
                        <a:t>579 353,6</a:t>
                      </a:r>
                      <a:endParaRPr lang="ru-RU" sz="11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latin typeface="Times New Roman"/>
                        </a:rPr>
                        <a:t>99,8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latin typeface="Times New Roman"/>
                        </a:rPr>
                        <a:t>578 427,6</a:t>
                      </a:r>
                      <a:endParaRPr lang="ru-RU" sz="11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latin typeface="Times New Roman"/>
                        </a:rPr>
                        <a:t>99,8</a:t>
                      </a:r>
                    </a:p>
                  </a:txBody>
                  <a:tcPr marL="9525" marR="9525" marT="9525" marB="0" anchor="ctr"/>
                </a:tc>
              </a:tr>
              <a:tr h="203536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</a:rPr>
                        <a:t>08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</a:rPr>
                        <a:t>Культура, кинематография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</a:rPr>
                        <a:t>147 963,3</a:t>
                      </a:r>
                      <a:endParaRPr lang="ru-RU" sz="1200" b="0" i="0" u="none" strike="noStrike" dirty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</a:rPr>
                        <a:t>132 199,0</a:t>
                      </a:r>
                      <a:endParaRPr lang="ru-RU" sz="1200" b="0" i="0" u="none" strike="noStrike" dirty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</a:rPr>
                        <a:t>89,3</a:t>
                      </a:r>
                      <a:endParaRPr lang="ru-RU" sz="1200" b="0" i="0" u="none" strike="noStrike" dirty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latin typeface="Times New Roman"/>
                        </a:rPr>
                        <a:t>131 245,0</a:t>
                      </a:r>
                      <a:endParaRPr lang="ru-RU" sz="11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latin typeface="Times New Roman"/>
                        </a:rPr>
                        <a:t>99,3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latin typeface="Times New Roman"/>
                        </a:rPr>
                        <a:t>138 030,0</a:t>
                      </a:r>
                      <a:endParaRPr lang="ru-RU" sz="11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latin typeface="Times New Roman"/>
                        </a:rPr>
                        <a:t>105,2</a:t>
                      </a:r>
                    </a:p>
                  </a:txBody>
                  <a:tcPr marL="9525" marR="9525" marT="9525" marB="0" anchor="ctr"/>
                </a:tc>
              </a:tr>
              <a:tr h="203536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</a:rPr>
                        <a:t>09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</a:rPr>
                        <a:t>Здравоохранение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</a:rPr>
                        <a:t>19 318,6</a:t>
                      </a:r>
                      <a:endParaRPr lang="ru-RU" sz="1200" b="0" i="0" u="none" strike="noStrike" dirty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</a:rPr>
                        <a:t>19 923,0</a:t>
                      </a:r>
                      <a:endParaRPr lang="ru-RU" sz="1200" b="0" i="0" u="none" strike="noStrike" dirty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</a:rPr>
                        <a:t>103,1</a:t>
                      </a:r>
                      <a:endParaRPr lang="ru-RU" sz="1200" b="0" i="0" u="none" strike="noStrike" dirty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latin typeface="Times New Roman"/>
                        </a:rPr>
                        <a:t>11 675,0</a:t>
                      </a:r>
                      <a:endParaRPr lang="ru-RU" sz="11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latin typeface="Times New Roman"/>
                        </a:rPr>
                        <a:t>58,6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latin typeface="Times New Roman"/>
                        </a:rPr>
                        <a:t>5 361,0</a:t>
                      </a:r>
                      <a:endParaRPr lang="ru-RU" sz="11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latin typeface="Times New Roman"/>
                        </a:rPr>
                        <a:t>45,9</a:t>
                      </a:r>
                    </a:p>
                  </a:txBody>
                  <a:tcPr marL="9525" marR="9525" marT="9525" marB="0" anchor="ctr"/>
                </a:tc>
              </a:tr>
              <a:tr h="203536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</a:rPr>
                        <a:t>10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</a:rPr>
                        <a:t>Социальная политика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</a:rPr>
                        <a:t>304 564,2</a:t>
                      </a:r>
                      <a:endParaRPr lang="ru-RU" sz="1200" b="0" i="0" u="none" strike="noStrike" dirty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</a:rPr>
                        <a:t>318 578,9</a:t>
                      </a:r>
                      <a:endParaRPr lang="ru-RU" sz="1200" b="0" i="0" u="none" strike="noStrike" dirty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latin typeface="Times New Roman"/>
                        </a:rPr>
                        <a:t>104,6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latin typeface="Times New Roman"/>
                        </a:rPr>
                        <a:t>305 645,1</a:t>
                      </a:r>
                      <a:endParaRPr lang="ru-RU" sz="11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latin typeface="Times New Roman"/>
                        </a:rPr>
                        <a:t>95,9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latin typeface="Times New Roman"/>
                        </a:rPr>
                        <a:t>302 237,1</a:t>
                      </a:r>
                      <a:endParaRPr lang="ru-RU" sz="11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latin typeface="Times New Roman"/>
                        </a:rPr>
                        <a:t>98,9</a:t>
                      </a:r>
                    </a:p>
                  </a:txBody>
                  <a:tcPr marL="9525" marR="9525" marT="9525" marB="0" anchor="ctr"/>
                </a:tc>
              </a:tr>
              <a:tr h="203536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</a:rPr>
                        <a:t>11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</a:rPr>
                        <a:t>Физическая культура и спорт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</a:rPr>
                        <a:t>14 885,1</a:t>
                      </a:r>
                      <a:endParaRPr lang="ru-RU" sz="1200" b="0" i="0" u="none" strike="noStrike" dirty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</a:rPr>
                        <a:t>17 691,0</a:t>
                      </a:r>
                      <a:endParaRPr lang="ru-RU" sz="1200" b="0" i="0" u="none" strike="noStrike" dirty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latin typeface="Times New Roman"/>
                        </a:rPr>
                        <a:t>118,9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latin typeface="Times New Roman"/>
                        </a:rPr>
                        <a:t>11 191,0</a:t>
                      </a:r>
                      <a:endParaRPr lang="ru-RU" sz="11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latin typeface="Times New Roman"/>
                        </a:rPr>
                        <a:t>63,3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latin typeface="Times New Roman"/>
                        </a:rPr>
                        <a:t>11 191,0</a:t>
                      </a:r>
                      <a:endParaRPr lang="ru-RU" sz="11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latin typeface="Times New Roman"/>
                        </a:rPr>
                        <a:t>100,0</a:t>
                      </a:r>
                    </a:p>
                  </a:txBody>
                  <a:tcPr marL="9525" marR="9525" marT="9525" marB="0" anchor="ctr"/>
                </a:tc>
              </a:tr>
              <a:tr h="203536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</a:rPr>
                        <a:t>12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</a:rPr>
                        <a:t>Средства массовой информации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</a:rPr>
                        <a:t>1 980,0</a:t>
                      </a:r>
                      <a:endParaRPr lang="ru-RU" sz="1200" b="0" i="0" u="none" strike="noStrike" dirty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</a:rPr>
                        <a:t>1 980,0</a:t>
                      </a:r>
                      <a:endParaRPr lang="ru-RU" sz="1200" b="0" i="0" u="none" strike="noStrike" dirty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latin typeface="Times New Roman"/>
                        </a:rPr>
                        <a:t>100,0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latin typeface="Times New Roman"/>
                        </a:rPr>
                        <a:t>1 931,0</a:t>
                      </a:r>
                      <a:endParaRPr lang="ru-RU" sz="11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latin typeface="Times New Roman"/>
                        </a:rPr>
                        <a:t>97,5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latin typeface="Times New Roman"/>
                        </a:rPr>
                        <a:t>1 920,0</a:t>
                      </a:r>
                      <a:endParaRPr lang="ru-RU" sz="11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latin typeface="Times New Roman"/>
                        </a:rPr>
                        <a:t>99,4</a:t>
                      </a:r>
                    </a:p>
                  </a:txBody>
                  <a:tcPr marL="9525" marR="9525" marT="9525" marB="0" anchor="ctr"/>
                </a:tc>
              </a:tr>
              <a:tr h="39613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</a:rPr>
                        <a:t>13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</a:rPr>
                        <a:t>Обслуживание государственного и муниципального долга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</a:rPr>
                        <a:t>10 419,6</a:t>
                      </a:r>
                      <a:endParaRPr lang="ru-RU" sz="1200" b="0" i="0" u="none" strike="noStrike" dirty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</a:rPr>
                        <a:t>12 190,0</a:t>
                      </a:r>
                      <a:endParaRPr lang="ru-RU" sz="1200" b="0" i="0" u="none" strike="noStrike" dirty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latin typeface="Times New Roman"/>
                        </a:rPr>
                        <a:t>117,0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latin typeface="Times New Roman"/>
                        </a:rPr>
                        <a:t>14100,0</a:t>
                      </a:r>
                      <a:endParaRPr lang="ru-RU" sz="11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latin typeface="Times New Roman"/>
                        </a:rPr>
                        <a:t>115,7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latin typeface="Times New Roman"/>
                        </a:rPr>
                        <a:t>12 910,0</a:t>
                      </a:r>
                      <a:endParaRPr lang="ru-RU" sz="11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latin typeface="Times New Roman"/>
                        </a:rPr>
                        <a:t>91,6</a:t>
                      </a:r>
                    </a:p>
                  </a:txBody>
                  <a:tcPr marL="9525" marR="9525" marT="9525" marB="0" anchor="ctr"/>
                </a:tc>
              </a:tr>
              <a:tr h="588724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</a:rPr>
                        <a:t>14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</a:rPr>
                        <a:t>Межбюджетные трансферты общего характера бюджетам субъектов Российской Федерации и муниципальных образований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</a:rPr>
                        <a:t>126 290,9</a:t>
                      </a:r>
                      <a:endParaRPr lang="ru-RU" sz="1200" b="0" i="0" u="none" strike="noStrike" dirty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</a:rPr>
                        <a:t>109 341,0</a:t>
                      </a:r>
                      <a:endParaRPr lang="ru-RU" sz="1200" b="0" i="0" u="none" strike="noStrike" dirty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latin typeface="Times New Roman"/>
                        </a:rPr>
                        <a:t>86,6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latin typeface="Times New Roman"/>
                        </a:rPr>
                        <a:t>88395,0</a:t>
                      </a:r>
                      <a:endParaRPr lang="ru-RU" sz="11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latin typeface="Times New Roman"/>
                        </a:rPr>
                        <a:t>80,8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latin typeface="Times New Roman"/>
                        </a:rPr>
                        <a:t>96 658,0</a:t>
                      </a:r>
                      <a:endParaRPr lang="ru-RU" sz="11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latin typeface="Times New Roman"/>
                        </a:rPr>
                        <a:t>109,3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0818421" y="1365662"/>
            <a:ext cx="118753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/>
              <a:t>т</a:t>
            </a:r>
            <a:r>
              <a:rPr lang="ru-RU" sz="1200" dirty="0" smtClean="0"/>
              <a:t>ыс. рублей</a:t>
            </a:r>
            <a:endParaRPr lang="ru-RU" sz="1200" dirty="0"/>
          </a:p>
        </p:txBody>
      </p:sp>
      <p:sp>
        <p:nvSpPr>
          <p:cNvPr id="6" name="TextBox 5"/>
          <p:cNvSpPr txBox="1"/>
          <p:nvPr/>
        </p:nvSpPr>
        <p:spPr>
          <a:xfrm>
            <a:off x="409074" y="258617"/>
            <a:ext cx="1479884" cy="52322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sz="1400" dirty="0"/>
              <a:t>3</a:t>
            </a:r>
            <a:r>
              <a:rPr lang="ru-RU" sz="1400" dirty="0" smtClean="0"/>
              <a:t>. Расходы бюджета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1509522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E6C1A-CFEF-4659-9779-4B184D2C5FA7}" type="slidenum">
              <a:rPr lang="ru-RU" smtClean="0"/>
              <a:pPr/>
              <a:t>19</a:t>
            </a:fld>
            <a:endParaRPr lang="ru-RU"/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1638795" y="241465"/>
            <a:ext cx="10367159" cy="1124197"/>
          </a:xfrm>
        </p:spPr>
        <p:txBody>
          <a:bodyPr>
            <a:noAutofit/>
          </a:bodyPr>
          <a:lstStyle/>
          <a:p>
            <a:r>
              <a:rPr lang="ru-RU" sz="3200" dirty="0"/>
              <a:t>Структура расходов бюджета по разделам и подразделам функциональной классификации</a:t>
            </a:r>
          </a:p>
        </p:txBody>
      </p:sp>
      <p:graphicFrame>
        <p:nvGraphicFramePr>
          <p:cNvPr id="20" name="Диаграмма 19"/>
          <p:cNvGraphicFramePr/>
          <p:nvPr>
            <p:extLst>
              <p:ext uri="{D42A27DB-BD31-4B8C-83A1-F6EECF244321}">
                <p14:modId xmlns:p14="http://schemas.microsoft.com/office/powerpoint/2010/main" val="2164760354"/>
              </p:ext>
            </p:extLst>
          </p:nvPr>
        </p:nvGraphicFramePr>
        <p:xfrm>
          <a:off x="1756610" y="1503947"/>
          <a:ext cx="10249343" cy="52174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09074" y="258617"/>
            <a:ext cx="1229721" cy="52322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3. Расходы бюджета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1443564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1086853"/>
          </a:xfrm>
        </p:spPr>
        <p:txBody>
          <a:bodyPr>
            <a:normAutofit/>
          </a:bodyPr>
          <a:lstStyle/>
          <a:p>
            <a:r>
              <a:rPr lang="ru-RU" sz="3200" dirty="0" smtClean="0"/>
              <a:t>Раздел 1. Общие характеристики бюджета</a:t>
            </a:r>
            <a:endParaRPr lang="ru-RU" sz="32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89212" y="2009274"/>
            <a:ext cx="8915399" cy="1234866"/>
          </a:xfrm>
        </p:spPr>
        <p:txBody>
          <a:bodyPr/>
          <a:lstStyle/>
          <a:p>
            <a:pPr marL="342900" indent="-342900">
              <a:buAutoNum type="arabicPeriod"/>
            </a:pPr>
            <a:r>
              <a:rPr lang="ru-RU" dirty="0" smtClean="0"/>
              <a:t>Основные параметры бюджета </a:t>
            </a:r>
          </a:p>
          <a:p>
            <a:pPr marL="342900" indent="-342900">
              <a:buAutoNum type="arabicPeriod"/>
            </a:pPr>
            <a:r>
              <a:rPr lang="ru-RU" dirty="0" smtClean="0"/>
              <a:t>Муниципальные внутренние заимствования</a:t>
            </a:r>
          </a:p>
          <a:p>
            <a:pPr marL="342900" indent="-342900">
              <a:buAutoNum type="arabicPeriod"/>
            </a:pPr>
            <a:r>
              <a:rPr lang="ru-RU" dirty="0" smtClean="0"/>
              <a:t>Основные приоритеты бюджетной и налоговой политики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E6C1A-CFEF-4659-9779-4B184D2C5FA7}" type="slidenum">
              <a:rPr lang="ru-RU" smtClean="0"/>
              <a:pPr/>
              <a:t>2</a:t>
            </a:fld>
            <a:endParaRPr lang="ru-RU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6714" y="3556961"/>
            <a:ext cx="5144708" cy="28581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2009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E6C1A-CFEF-4659-9779-4B184D2C5FA7}" type="slidenum">
              <a:rPr lang="ru-RU" smtClean="0"/>
              <a:pPr/>
              <a:t>20</a:t>
            </a:fld>
            <a:endParaRPr lang="ru-RU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1638795" y="241465"/>
            <a:ext cx="10367159" cy="112419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800" b="0" kern="1200" cap="none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sz="3200" smtClean="0"/>
              <a:t>Структура расходов бюджета по разделам и подразделам функциональной классификации</a:t>
            </a:r>
            <a:endParaRPr lang="ru-RU" sz="3200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2186993"/>
              </p:ext>
            </p:extLst>
          </p:nvPr>
        </p:nvGraphicFramePr>
        <p:xfrm>
          <a:off x="1733796" y="1579423"/>
          <a:ext cx="10272158" cy="49451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5012"/>
                <a:gridCol w="522515"/>
                <a:gridCol w="3503220"/>
                <a:gridCol w="807523"/>
                <a:gridCol w="866898"/>
                <a:gridCol w="819398"/>
                <a:gridCol w="807522"/>
                <a:gridCol w="878774"/>
                <a:gridCol w="762032"/>
                <a:gridCol w="829264"/>
              </a:tblGrid>
              <a:tr h="333647">
                <a:tc rowSpan="2"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n>
                            <a:noFill/>
                          </a:ln>
                        </a:rPr>
                        <a:t>Раздел</a:t>
                      </a:r>
                      <a:endParaRPr lang="ru-RU" sz="1200" dirty="0">
                        <a:ln>
                          <a:noFill/>
                        </a:ln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n>
                            <a:noFill/>
                          </a:ln>
                        </a:rPr>
                        <a:t>Подраздел</a:t>
                      </a:r>
                      <a:endParaRPr lang="ru-RU" sz="1200" dirty="0">
                        <a:ln>
                          <a:noFill/>
                        </a:ln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n>
                            <a:noFill/>
                          </a:ln>
                        </a:rPr>
                        <a:t>Показатель</a:t>
                      </a:r>
                      <a:endParaRPr lang="ru-RU" sz="1200" dirty="0">
                        <a:ln>
                          <a:noFill/>
                        </a:ln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n>
                            <a:noFill/>
                          </a:ln>
                        </a:rPr>
                        <a:t>2016 год</a:t>
                      </a:r>
                      <a:endParaRPr lang="ru-RU" sz="1200" dirty="0">
                        <a:ln>
                          <a:noFill/>
                        </a:ln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n>
                            <a:noFill/>
                          </a:ln>
                        </a:rPr>
                        <a:t>2017 год</a:t>
                      </a:r>
                      <a:endParaRPr lang="ru-RU" sz="1200" dirty="0">
                        <a:ln>
                          <a:noFill/>
                        </a:ln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11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n>
                            <a:noFill/>
                          </a:ln>
                        </a:rPr>
                        <a:t>2018</a:t>
                      </a:r>
                      <a:r>
                        <a:rPr lang="ru-RU" sz="1200" baseline="0" dirty="0" smtClean="0">
                          <a:ln>
                            <a:noFill/>
                          </a:ln>
                        </a:rPr>
                        <a:t> год</a:t>
                      </a:r>
                      <a:endParaRPr lang="ru-RU" sz="1200" dirty="0">
                        <a:ln>
                          <a:noFill/>
                        </a:ln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11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n>
                            <a:noFill/>
                          </a:ln>
                        </a:rPr>
                        <a:t>2019 год</a:t>
                      </a:r>
                      <a:endParaRPr lang="ru-RU" sz="1200" dirty="0">
                        <a:ln>
                          <a:noFill/>
                        </a:ln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1100" dirty="0"/>
                    </a:p>
                  </a:txBody>
                  <a:tcPr/>
                </a:tc>
              </a:tr>
              <a:tr h="6844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</a:rPr>
                        <a:t>Сумма</a:t>
                      </a:r>
                      <a:endParaRPr lang="ru-RU" sz="1100" dirty="0">
                        <a:ln>
                          <a:noFill/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</a:rPr>
                        <a:t>Темп роста</a:t>
                      </a:r>
                      <a:r>
                        <a:rPr lang="ru-RU" sz="110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</a:rPr>
                        <a:t> (к 2016 году в %)</a:t>
                      </a:r>
                      <a:endParaRPr lang="ru-RU" sz="1100" dirty="0">
                        <a:ln>
                          <a:noFill/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</a:rPr>
                        <a:t>Сумма</a:t>
                      </a:r>
                      <a:endParaRPr lang="ru-RU" sz="1100" dirty="0">
                        <a:ln>
                          <a:noFill/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</a:rPr>
                        <a:t>Темп роста</a:t>
                      </a:r>
                      <a:r>
                        <a:rPr lang="ru-RU" sz="110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</a:rPr>
                        <a:t> (к 2017 году в %)</a:t>
                      </a:r>
                      <a:endParaRPr lang="ru-RU" sz="1100" dirty="0">
                        <a:ln>
                          <a:noFill/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</a:rPr>
                        <a:t>Сумма</a:t>
                      </a:r>
                      <a:endParaRPr lang="ru-RU" sz="1100" dirty="0">
                        <a:ln>
                          <a:noFill/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</a:rPr>
                        <a:t>Темп роста</a:t>
                      </a:r>
                      <a:r>
                        <a:rPr lang="ru-RU" sz="110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</a:rPr>
                        <a:t> (к 2018 году в %)</a:t>
                      </a:r>
                      <a:endParaRPr lang="ru-RU" sz="1100" dirty="0">
                        <a:ln>
                          <a:noFill/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</a:tr>
              <a:tr h="20401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endParaRPr lang="ru-RU" sz="1200" b="1" i="0" u="none" strike="noStrike" dirty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i="0" u="none" strike="noStrike" dirty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</a:rPr>
                        <a:t>Всего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1 751 988,7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1 622 123,1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92,6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1 53 5851,3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94,7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smtClean="0">
                          <a:solidFill>
                            <a:srgbClr val="000000"/>
                          </a:solidFill>
                          <a:latin typeface="Times New Roman"/>
                        </a:rPr>
                        <a:t>1 547 987,3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100,8</a:t>
                      </a:r>
                    </a:p>
                  </a:txBody>
                  <a:tcPr marL="9525" marR="9525" marT="9525" marB="0" anchor="ctr"/>
                </a:tc>
              </a:tr>
              <a:tr h="20401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200" b="0" i="0" u="none" strike="noStrike" dirty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</a:rPr>
                        <a:t>в том, числе: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200" b="0" i="0" u="none" strike="noStrike" dirty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200" b="0" i="0" u="none" strike="noStrike" dirty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200" b="0" i="0" u="none" strike="noStrike" dirty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200" b="0" i="0" u="none" strike="noStrike" dirty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200" b="0" i="0" u="none" strike="noStrike" dirty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200" b="0" i="0" u="none" strike="noStrike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 dirty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0401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</a:rPr>
                        <a:t>01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200" b="1" i="0" u="none" strike="noStrike" dirty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i="0" u="none" strike="noStrike" dirty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</a:rPr>
                        <a:t>Общегосударственные вопросы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126 787,8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120 148,0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94,8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118 865,0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98,9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118 418,0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99,6</a:t>
                      </a:r>
                    </a:p>
                  </a:txBody>
                  <a:tcPr marL="9525" marR="9525" marT="9525" marB="0" anchor="ctr"/>
                </a:tc>
              </a:tr>
              <a:tr h="204015">
                <a:tc>
                  <a:txBody>
                    <a:bodyPr/>
                    <a:lstStyle/>
                    <a:p>
                      <a:pPr algn="ctr" fontAlgn="t"/>
                      <a:endParaRPr lang="ru-RU" sz="1200" b="0" i="0" u="none" strike="noStrike" dirty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</a:rPr>
                        <a:t>02</a:t>
                      </a:r>
                      <a:endParaRPr lang="ru-RU" sz="1200" b="0" i="0" u="none" strike="noStrike" dirty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Функционирование высшего должностного лица субъекта Российской Федерации и муниципального образования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840,2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890,0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105,9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890,0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890,0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100,0</a:t>
                      </a:r>
                    </a:p>
                  </a:txBody>
                  <a:tcPr marL="9525" marR="9525" marT="9525" marB="0" anchor="ctr"/>
                </a:tc>
              </a:tr>
              <a:tr h="397063">
                <a:tc>
                  <a:txBody>
                    <a:bodyPr/>
                    <a:lstStyle/>
                    <a:p>
                      <a:pPr algn="ctr" fontAlgn="t"/>
                      <a:endParaRPr lang="ru-RU" sz="1200" b="0" i="0" u="none" strike="noStrike" dirty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</a:rPr>
                        <a:t>03</a:t>
                      </a:r>
                      <a:endParaRPr lang="ru-RU" sz="1200" b="0" i="0" u="none" strike="noStrike" dirty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>
                          <a:effectLst/>
                          <a:latin typeface="Times New Roman" panose="02020603050405020304" pitchFamily="18" charset="0"/>
                        </a:rPr>
                        <a:t>Функционирование законодательных (представительных) органов государственной власти и представительных органов муниципальных образований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2 363,9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2 378,0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2 341,0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98,4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2 333,0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99,7</a:t>
                      </a:r>
                    </a:p>
                  </a:txBody>
                  <a:tcPr marL="9525" marR="9525" marT="9525" marB="0" anchor="ctr"/>
                </a:tc>
              </a:tr>
              <a:tr h="204015">
                <a:tc>
                  <a:txBody>
                    <a:bodyPr/>
                    <a:lstStyle/>
                    <a:p>
                      <a:pPr algn="ctr" fontAlgn="t"/>
                      <a:endParaRPr lang="ru-RU" sz="1200" b="0" i="0" u="none" strike="noStrike" dirty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</a:rPr>
                        <a:t>04</a:t>
                      </a:r>
                      <a:endParaRPr lang="ru-RU" sz="1200" b="0" i="0" u="none" strike="noStrike" dirty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>
                          <a:effectLst/>
                          <a:latin typeface="Times New Roman" panose="02020603050405020304" pitchFamily="18" charset="0"/>
                        </a:rPr>
                        <a:t>Функционирование Правительства Российской Федерации, высших  исполнительных органов государственной власти субъектов Российской Федерации, местных администраций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35 567,7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36 262,0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102,0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36 068,0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99,5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35 996,0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99,8</a:t>
                      </a:r>
                    </a:p>
                  </a:txBody>
                  <a:tcPr marL="9525" marR="9525" marT="9525" marB="0" anchor="ctr"/>
                </a:tc>
              </a:tr>
              <a:tr h="204015">
                <a:tc>
                  <a:txBody>
                    <a:bodyPr/>
                    <a:lstStyle/>
                    <a:p>
                      <a:pPr algn="ctr" fontAlgn="t"/>
                      <a:endParaRPr lang="ru-RU" sz="1200" b="0" i="0" u="none" strike="noStrike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07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Обеспечение</a:t>
                      </a:r>
                      <a:r>
                        <a:rPr lang="ru-RU" sz="1100" b="0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 проведения выборов и референдумов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3 221,1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04015">
                <a:tc>
                  <a:txBody>
                    <a:bodyPr/>
                    <a:lstStyle/>
                    <a:p>
                      <a:pPr algn="ctr" fontAlgn="t"/>
                      <a:endParaRPr lang="ru-RU" sz="1200" b="0" i="0" u="none" strike="noStrike" dirty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06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>
                          <a:effectLst/>
                          <a:latin typeface="Times New Roman" panose="02020603050405020304" pitchFamily="18" charset="0"/>
                        </a:rPr>
                        <a:t>Обеспечение деятельности финансовых, налоговых и таможенных органов и органов финансового (финансово-бюджетного) надзора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819,5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122,0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997,0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99,7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996,0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99,9</a:t>
                      </a:r>
                    </a:p>
                  </a:txBody>
                  <a:tcPr marL="9525" marR="9525" marT="9525" marB="0" anchor="ctr"/>
                </a:tc>
              </a:tr>
              <a:tr h="204015">
                <a:tc>
                  <a:txBody>
                    <a:bodyPr/>
                    <a:lstStyle/>
                    <a:p>
                      <a:pPr algn="ctr" fontAlgn="t"/>
                      <a:endParaRPr lang="ru-RU" sz="1200" b="0" i="0" u="none" strike="noStrike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>
                          <a:effectLst/>
                          <a:latin typeface="Times New Roman" panose="02020603050405020304" pitchFamily="18" charset="0"/>
                        </a:rPr>
                        <a:t>Резервные фонды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-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-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100,0</a:t>
                      </a:r>
                    </a:p>
                  </a:txBody>
                  <a:tcPr marL="9525" marR="9525" marT="9525" marB="0" anchor="ctr"/>
                </a:tc>
              </a:tr>
              <a:tr h="204015">
                <a:tc>
                  <a:txBody>
                    <a:bodyPr/>
                    <a:lstStyle/>
                    <a:p>
                      <a:pPr algn="ctr" fontAlgn="t"/>
                      <a:endParaRPr lang="ru-RU" sz="1200" b="0" i="0" u="none" strike="noStrike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>
                          <a:effectLst/>
                          <a:latin typeface="Times New Roman" panose="02020603050405020304" pitchFamily="18" charset="0"/>
                        </a:rPr>
                        <a:t>Другие общегосударственные вопросы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83 975,4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69 618,0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82,9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68 569,0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98,5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68 203,0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99,5</a:t>
                      </a:r>
                    </a:p>
                  </a:txBody>
                  <a:tcPr marL="9525" marR="9525" marT="9525" marB="0" anchor="ctr"/>
                </a:tc>
              </a:tr>
              <a:tr h="20401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</a:rPr>
                        <a:t>02</a:t>
                      </a:r>
                      <a:endParaRPr lang="ru-RU" sz="1200" b="1" i="0" u="none" strike="noStrike" dirty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Национальная оборона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2 102,0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1 837,4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87,4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1 837,4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1 837,4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100,0</a:t>
                      </a:r>
                    </a:p>
                  </a:txBody>
                  <a:tcPr marL="9525" marR="9525" marT="9525" marB="0" anchor="ctr"/>
                </a:tc>
              </a:tr>
              <a:tr h="204015">
                <a:tc>
                  <a:txBody>
                    <a:bodyPr/>
                    <a:lstStyle/>
                    <a:p>
                      <a:pPr algn="ctr" fontAlgn="t"/>
                      <a:endParaRPr lang="ru-RU" sz="1200" b="0" i="0" u="none" strike="noStrike" dirty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03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>
                          <a:effectLst/>
                          <a:latin typeface="Times New Roman" panose="02020603050405020304" pitchFamily="18" charset="0"/>
                        </a:rPr>
                        <a:t>Мобилизационная и вневойсковая подготовка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2 102,0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1 837,4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87,4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1 837,4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1 837,4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100,0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1004467" y="1365662"/>
            <a:ext cx="118753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/>
              <a:t>т</a:t>
            </a:r>
            <a:r>
              <a:rPr lang="ru-RU" sz="1200" dirty="0" smtClean="0"/>
              <a:t>ыс. рублей</a:t>
            </a:r>
            <a:endParaRPr lang="ru-RU" sz="1200" dirty="0"/>
          </a:p>
        </p:txBody>
      </p:sp>
      <p:sp>
        <p:nvSpPr>
          <p:cNvPr id="8" name="TextBox 7"/>
          <p:cNvSpPr txBox="1"/>
          <p:nvPr/>
        </p:nvSpPr>
        <p:spPr>
          <a:xfrm>
            <a:off x="409074" y="258617"/>
            <a:ext cx="1229721" cy="52322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3. Расходы бюджета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1496382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E6C1A-CFEF-4659-9779-4B184D2C5FA7}" type="slidenum">
              <a:rPr lang="ru-RU" smtClean="0"/>
              <a:pPr/>
              <a:t>21</a:t>
            </a:fld>
            <a:endParaRPr lang="ru-RU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1638795" y="241465"/>
            <a:ext cx="10367159" cy="112419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800" b="0" kern="1200" cap="none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sz="3200" dirty="0" smtClean="0"/>
              <a:t>Структура расходов бюджета по разделам и подразделам функциональной классификации</a:t>
            </a:r>
            <a:endParaRPr lang="ru-RU" sz="3200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581264"/>
              </p:ext>
            </p:extLst>
          </p:nvPr>
        </p:nvGraphicFramePr>
        <p:xfrm>
          <a:off x="1733796" y="1650074"/>
          <a:ext cx="10200906" cy="50927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1717"/>
                <a:gridCol w="518891"/>
                <a:gridCol w="3478920"/>
                <a:gridCol w="801922"/>
                <a:gridCol w="860885"/>
                <a:gridCol w="813714"/>
                <a:gridCol w="801921"/>
                <a:gridCol w="872678"/>
                <a:gridCol w="756746"/>
                <a:gridCol w="823512"/>
              </a:tblGrid>
              <a:tr h="327494">
                <a:tc rowSpan="2"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n>
                            <a:noFill/>
                          </a:ln>
                        </a:rPr>
                        <a:t>Раздел</a:t>
                      </a:r>
                      <a:endParaRPr lang="ru-RU" sz="1200" dirty="0">
                        <a:ln>
                          <a:noFill/>
                        </a:ln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n>
                            <a:noFill/>
                          </a:ln>
                        </a:rPr>
                        <a:t>Подраздел</a:t>
                      </a:r>
                      <a:endParaRPr lang="ru-RU" sz="1200" dirty="0">
                        <a:ln>
                          <a:noFill/>
                        </a:ln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n>
                            <a:noFill/>
                          </a:ln>
                        </a:rPr>
                        <a:t>Показатель</a:t>
                      </a:r>
                      <a:endParaRPr lang="ru-RU" sz="1200" dirty="0">
                        <a:ln>
                          <a:noFill/>
                        </a:ln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n>
                            <a:noFill/>
                          </a:ln>
                        </a:rPr>
                        <a:t>2016 год</a:t>
                      </a:r>
                      <a:endParaRPr lang="ru-RU" sz="1200" dirty="0">
                        <a:ln>
                          <a:noFill/>
                        </a:ln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n>
                            <a:noFill/>
                          </a:ln>
                        </a:rPr>
                        <a:t>2017 год</a:t>
                      </a:r>
                      <a:endParaRPr lang="ru-RU" sz="1200" dirty="0">
                        <a:ln>
                          <a:noFill/>
                        </a:ln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11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n>
                            <a:noFill/>
                          </a:ln>
                        </a:rPr>
                        <a:t>2018</a:t>
                      </a:r>
                      <a:r>
                        <a:rPr lang="ru-RU" sz="1200" baseline="0" dirty="0" smtClean="0">
                          <a:ln>
                            <a:noFill/>
                          </a:ln>
                        </a:rPr>
                        <a:t> год</a:t>
                      </a:r>
                      <a:endParaRPr lang="ru-RU" sz="1200" dirty="0">
                        <a:ln>
                          <a:noFill/>
                        </a:ln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11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n>
                            <a:noFill/>
                          </a:ln>
                        </a:rPr>
                        <a:t>2019 год</a:t>
                      </a:r>
                      <a:endParaRPr lang="ru-RU" sz="1200" dirty="0">
                        <a:ln>
                          <a:noFill/>
                        </a:ln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1100" dirty="0"/>
                    </a:p>
                  </a:txBody>
                  <a:tcPr/>
                </a:tc>
              </a:tr>
              <a:tr h="747948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</a:rPr>
                        <a:t>Сумма</a:t>
                      </a:r>
                      <a:endParaRPr lang="ru-RU" sz="1100" dirty="0">
                        <a:ln>
                          <a:noFill/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</a:rPr>
                        <a:t>Темп роста</a:t>
                      </a:r>
                      <a:r>
                        <a:rPr lang="ru-RU" sz="110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</a:rPr>
                        <a:t> (к 2016 году в %)</a:t>
                      </a:r>
                      <a:endParaRPr lang="ru-RU" sz="1100" dirty="0">
                        <a:ln>
                          <a:noFill/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</a:rPr>
                        <a:t>Сумма</a:t>
                      </a:r>
                      <a:endParaRPr lang="ru-RU" sz="1100" dirty="0">
                        <a:ln>
                          <a:noFill/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</a:rPr>
                        <a:t>Темп роста</a:t>
                      </a:r>
                      <a:r>
                        <a:rPr lang="ru-RU" sz="110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</a:rPr>
                        <a:t> (к 2017году в %)</a:t>
                      </a:r>
                      <a:endParaRPr lang="ru-RU" sz="1100" dirty="0">
                        <a:ln>
                          <a:noFill/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</a:rPr>
                        <a:t>Сумма</a:t>
                      </a:r>
                      <a:endParaRPr lang="ru-RU" sz="1100" dirty="0">
                        <a:ln>
                          <a:noFill/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</a:rPr>
                        <a:t>Темп роста</a:t>
                      </a:r>
                      <a:r>
                        <a:rPr lang="ru-RU" sz="110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</a:rPr>
                        <a:t> (к 2018 году в %)</a:t>
                      </a:r>
                      <a:endParaRPr lang="ru-RU" sz="1100" dirty="0">
                        <a:ln>
                          <a:noFill/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</a:tr>
              <a:tr h="338446"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03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Национальная безопасность и правоохранительная деятельность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1 077,3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1 896,0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176,0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1 896,0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1 896,0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100,0</a:t>
                      </a:r>
                    </a:p>
                  </a:txBody>
                  <a:tcPr marL="9525" marR="9525" marT="9525" marB="0" anchor="ctr"/>
                </a:tc>
              </a:tr>
              <a:tr h="502995">
                <a:tc>
                  <a:txBody>
                    <a:bodyPr/>
                    <a:lstStyle/>
                    <a:p>
                      <a:pPr algn="ctr" fontAlgn="t"/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09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Защита населения и территории от чрезвычайных ситуаций природного и техногенного характера,</a:t>
                      </a:r>
                      <a:r>
                        <a:rPr lang="ru-RU" sz="1100" b="0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 гражданская оборона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216,0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108,0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216,0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216,0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100,0</a:t>
                      </a:r>
                    </a:p>
                  </a:txBody>
                  <a:tcPr marL="9525" marR="9525" marT="9525" marB="0" anchor="ctr"/>
                </a:tc>
              </a:tr>
              <a:tr h="200253">
                <a:tc>
                  <a:txBody>
                    <a:bodyPr/>
                    <a:lstStyle/>
                    <a:p>
                      <a:pPr algn="ctr" fontAlgn="t"/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10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Обеспечение пожарной безопасности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-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-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100,0</a:t>
                      </a:r>
                    </a:p>
                  </a:txBody>
                  <a:tcPr marL="9525" marR="9525" marT="9525" marB="0" anchor="ctr"/>
                </a:tc>
              </a:tr>
              <a:tr h="338446"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>
                          <a:effectLst/>
                          <a:latin typeface="Times New Roman" panose="02020603050405020304" pitchFamily="18" charset="0"/>
                        </a:rPr>
                        <a:t>14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Другие вопросы в области национальной безопасности и правоохранительной деятельности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877,3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1 590,0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181,2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1 590,0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1 590,0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100,0</a:t>
                      </a:r>
                    </a:p>
                  </a:txBody>
                  <a:tcPr marL="9525" marR="9525" marT="9525" marB="0" anchor="ctr"/>
                </a:tc>
              </a:tr>
              <a:tr h="200253"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04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Национальная экономика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132 448,1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101 396,2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76,6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79 533,2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78,4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84 317,2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106,0</a:t>
                      </a:r>
                    </a:p>
                  </a:txBody>
                  <a:tcPr marL="9525" marR="9525" marT="9525" marB="0" anchor="ctr"/>
                </a:tc>
              </a:tr>
              <a:tr h="200253"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>
                          <a:effectLst/>
                          <a:latin typeface="Times New Roman" panose="02020603050405020304" pitchFamily="18" charset="0"/>
                        </a:rPr>
                        <a:t>02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>
                          <a:effectLst/>
                          <a:latin typeface="Times New Roman" panose="02020603050405020304" pitchFamily="18" charset="0"/>
                        </a:rPr>
                        <a:t>Топливно-энергетический комплекс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10 656,0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16 000,0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150,2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16 000,0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16 000,0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100,0</a:t>
                      </a:r>
                    </a:p>
                  </a:txBody>
                  <a:tcPr marL="9525" marR="9525" marT="9525" marB="0" anchor="ctr"/>
                </a:tc>
              </a:tr>
              <a:tr h="197867"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>
                          <a:effectLst/>
                          <a:latin typeface="Times New Roman" panose="02020603050405020304" pitchFamily="18" charset="0"/>
                        </a:rPr>
                        <a:t>05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>
                          <a:effectLst/>
                          <a:latin typeface="Times New Roman" panose="02020603050405020304" pitchFamily="18" charset="0"/>
                        </a:rPr>
                        <a:t>Сельское хозяйство и рыболовство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3 266,0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3 093,2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94,7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3 087,2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99,8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3 085,2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99,9</a:t>
                      </a:r>
                    </a:p>
                  </a:txBody>
                  <a:tcPr marL="9525" marR="9525" marT="9525" marB="0" anchor="ctr"/>
                </a:tc>
              </a:tr>
              <a:tr h="200253"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>
                          <a:effectLst/>
                          <a:latin typeface="Times New Roman" panose="02020603050405020304" pitchFamily="18" charset="0"/>
                        </a:rPr>
                        <a:t>06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>
                          <a:effectLst/>
                          <a:latin typeface="Times New Roman" panose="02020603050405020304" pitchFamily="18" charset="0"/>
                        </a:rPr>
                        <a:t>Водное хозяйство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170,5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180,0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105,6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180,0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180,0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100,0</a:t>
                      </a:r>
                    </a:p>
                  </a:txBody>
                  <a:tcPr marL="9525" marR="9525" marT="9525" marB="0" anchor="ctr"/>
                </a:tc>
              </a:tr>
              <a:tr h="200253"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>
                          <a:effectLst/>
                          <a:latin typeface="Times New Roman" panose="02020603050405020304" pitchFamily="18" charset="0"/>
                        </a:rPr>
                        <a:t>09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>
                          <a:effectLst/>
                          <a:latin typeface="Times New Roman" panose="02020603050405020304" pitchFamily="18" charset="0"/>
                        </a:rPr>
                        <a:t>Дорожное хозяйство (дорожные фонды)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86 606,8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71 520,0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82,6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49 711,0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69,5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54 507,0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109,6</a:t>
                      </a:r>
                    </a:p>
                  </a:txBody>
                  <a:tcPr marL="9525" marR="9525" marT="9525" marB="0" anchor="ctr"/>
                </a:tc>
              </a:tr>
              <a:tr h="200253"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>
                          <a:effectLst/>
                          <a:latin typeface="Times New Roman" panose="02020603050405020304" pitchFamily="18" charset="0"/>
                        </a:rPr>
                        <a:t>12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>
                          <a:effectLst/>
                          <a:latin typeface="Times New Roman" panose="02020603050405020304" pitchFamily="18" charset="0"/>
                        </a:rPr>
                        <a:t>Другие вопросы в области национальной экономики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31 748,8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10 603,0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33,4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10 555,0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99,5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10 545,0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99,9</a:t>
                      </a:r>
                    </a:p>
                  </a:txBody>
                  <a:tcPr marL="9525" marR="9525" marT="9525" marB="0" anchor="ctr"/>
                </a:tc>
              </a:tr>
              <a:tr h="200253"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05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Жилищно-коммунальное хозяйство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281 423,7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204 351,0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72,6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190 054,0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93,0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194 654,0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102,4</a:t>
                      </a:r>
                    </a:p>
                  </a:txBody>
                  <a:tcPr marL="9525" marR="9525" marT="9525" marB="0" anchor="ctr"/>
                </a:tc>
              </a:tr>
              <a:tr h="200253"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>
                          <a:effectLst/>
                          <a:latin typeface="Times New Roman" panose="02020603050405020304" pitchFamily="18" charset="0"/>
                        </a:rPr>
                        <a:t>01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>
                          <a:effectLst/>
                          <a:latin typeface="Times New Roman" panose="02020603050405020304" pitchFamily="18" charset="0"/>
                        </a:rPr>
                        <a:t>Жилищное хозяйство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11 778,2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7 349,0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62,4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7 349,0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7 349,0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100,0</a:t>
                      </a:r>
                    </a:p>
                  </a:txBody>
                  <a:tcPr marL="9525" marR="9525" marT="9525" marB="0" anchor="ctr"/>
                </a:tc>
              </a:tr>
              <a:tr h="200253"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>
                          <a:effectLst/>
                          <a:latin typeface="Times New Roman" panose="02020603050405020304" pitchFamily="18" charset="0"/>
                        </a:rPr>
                        <a:t>02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>
                          <a:effectLst/>
                          <a:latin typeface="Times New Roman" panose="02020603050405020304" pitchFamily="18" charset="0"/>
                        </a:rPr>
                        <a:t>Коммунальное хозяйство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261 697,9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190 632,0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72,8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178 240,0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93,5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182 840,0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102,6</a:t>
                      </a:r>
                    </a:p>
                  </a:txBody>
                  <a:tcPr marL="9525" marR="9525" marT="9525" marB="0" anchor="ctr"/>
                </a:tc>
              </a:tr>
              <a:tr h="200253">
                <a:tc>
                  <a:txBody>
                    <a:bodyPr/>
                    <a:lstStyle/>
                    <a:p>
                      <a:pPr algn="ctr" fontAlgn="t"/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03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Благоустройство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7 947,6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6 370,0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80,1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4 465,0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70,1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4 465,0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100,0</a:t>
                      </a:r>
                    </a:p>
                  </a:txBody>
                  <a:tcPr marL="9525" marR="9525" marT="9525" marB="0" anchor="ctr"/>
                </a:tc>
              </a:tr>
              <a:tr h="200253"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06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Охрана окружающей среды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175,1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130,0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74,2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130,0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130,0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100,0</a:t>
                      </a:r>
                    </a:p>
                  </a:txBody>
                  <a:tcPr marL="9525" marR="9525" marT="9525" marB="0" anchor="ctr"/>
                </a:tc>
              </a:tr>
              <a:tr h="200253">
                <a:tc>
                  <a:txBody>
                    <a:bodyPr/>
                    <a:lstStyle/>
                    <a:p>
                      <a:pPr algn="ctr" fontAlgn="t"/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03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Охрана объектов растительного и животного мира 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47,5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-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-</a:t>
                      </a:r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-</a:t>
                      </a:r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-</a:t>
                      </a:r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-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00253"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>
                          <a:effectLst/>
                          <a:latin typeface="Times New Roman" panose="02020603050405020304" pitchFamily="18" charset="0"/>
                        </a:rPr>
                        <a:t>05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Другие вопросы в области охраны окружающей среды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127,6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130,0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101,9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130,0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130,0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100,0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1004467" y="1365662"/>
            <a:ext cx="118753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/>
              <a:t>т</a:t>
            </a:r>
            <a:r>
              <a:rPr lang="ru-RU" sz="1200" dirty="0" smtClean="0"/>
              <a:t>ыс. рублей</a:t>
            </a:r>
            <a:endParaRPr lang="ru-RU" sz="1200" dirty="0"/>
          </a:p>
        </p:txBody>
      </p:sp>
      <p:sp>
        <p:nvSpPr>
          <p:cNvPr id="8" name="TextBox 7"/>
          <p:cNvSpPr txBox="1"/>
          <p:nvPr/>
        </p:nvSpPr>
        <p:spPr>
          <a:xfrm>
            <a:off x="409074" y="258617"/>
            <a:ext cx="1229721" cy="52322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sz="1400" dirty="0"/>
              <a:t>3</a:t>
            </a:r>
            <a:r>
              <a:rPr lang="ru-RU" sz="1400" dirty="0" smtClean="0"/>
              <a:t>. Расходы бюджета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2650696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E6C1A-CFEF-4659-9779-4B184D2C5FA7}" type="slidenum">
              <a:rPr lang="ru-RU" smtClean="0"/>
              <a:pPr/>
              <a:t>22</a:t>
            </a:fld>
            <a:endParaRPr lang="ru-RU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1638795" y="241465"/>
            <a:ext cx="10367159" cy="112419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800" b="0" kern="1200" cap="none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sz="3200" dirty="0" smtClean="0"/>
              <a:t>Структура расходов бюджета по разделам и подразделам функциональной классификации</a:t>
            </a:r>
            <a:endParaRPr lang="ru-RU" sz="3200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2856642"/>
              </p:ext>
            </p:extLst>
          </p:nvPr>
        </p:nvGraphicFramePr>
        <p:xfrm>
          <a:off x="1733796" y="1591298"/>
          <a:ext cx="10272158" cy="51892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5012"/>
                <a:gridCol w="522515"/>
                <a:gridCol w="3503220"/>
                <a:gridCol w="807523"/>
                <a:gridCol w="866898"/>
                <a:gridCol w="819398"/>
                <a:gridCol w="807522"/>
                <a:gridCol w="878774"/>
                <a:gridCol w="762032"/>
                <a:gridCol w="829264"/>
              </a:tblGrid>
              <a:tr h="333647">
                <a:tc rowSpan="2"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n>
                            <a:noFill/>
                          </a:ln>
                        </a:rPr>
                        <a:t>Раздел</a:t>
                      </a:r>
                      <a:endParaRPr lang="ru-RU" sz="1200" dirty="0">
                        <a:ln>
                          <a:noFill/>
                        </a:ln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n>
                            <a:noFill/>
                          </a:ln>
                        </a:rPr>
                        <a:t>Подраздел</a:t>
                      </a:r>
                      <a:endParaRPr lang="ru-RU" sz="1200" dirty="0">
                        <a:ln>
                          <a:noFill/>
                        </a:ln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n>
                            <a:noFill/>
                          </a:ln>
                        </a:rPr>
                        <a:t>Показатель</a:t>
                      </a:r>
                      <a:endParaRPr lang="ru-RU" sz="1200" dirty="0">
                        <a:ln>
                          <a:noFill/>
                        </a:ln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n>
                            <a:noFill/>
                          </a:ln>
                        </a:rPr>
                        <a:t>2016 год</a:t>
                      </a:r>
                      <a:endParaRPr lang="ru-RU" sz="1200" dirty="0">
                        <a:ln>
                          <a:noFill/>
                        </a:ln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n>
                            <a:noFill/>
                          </a:ln>
                        </a:rPr>
                        <a:t>2017 год</a:t>
                      </a:r>
                      <a:endParaRPr lang="ru-RU" sz="1200" dirty="0">
                        <a:ln>
                          <a:noFill/>
                        </a:ln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11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n>
                            <a:noFill/>
                          </a:ln>
                        </a:rPr>
                        <a:t>2018</a:t>
                      </a:r>
                      <a:r>
                        <a:rPr lang="ru-RU" sz="1200" baseline="0" dirty="0" smtClean="0">
                          <a:ln>
                            <a:noFill/>
                          </a:ln>
                        </a:rPr>
                        <a:t> год</a:t>
                      </a:r>
                      <a:endParaRPr lang="ru-RU" sz="1200" dirty="0">
                        <a:ln>
                          <a:noFill/>
                        </a:ln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11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n>
                            <a:noFill/>
                          </a:ln>
                        </a:rPr>
                        <a:t>2019 год</a:t>
                      </a:r>
                      <a:endParaRPr lang="ru-RU" sz="1200" dirty="0">
                        <a:ln>
                          <a:noFill/>
                        </a:ln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1100" dirty="0"/>
                    </a:p>
                  </a:txBody>
                  <a:tcPr/>
                </a:tc>
              </a:tr>
              <a:tr h="6844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</a:rPr>
                        <a:t>Сумма</a:t>
                      </a:r>
                      <a:endParaRPr lang="ru-RU" sz="1100" dirty="0">
                        <a:ln>
                          <a:noFill/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</a:rPr>
                        <a:t>Темп роста</a:t>
                      </a:r>
                      <a:r>
                        <a:rPr lang="ru-RU" sz="110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</a:rPr>
                        <a:t> (к 2016 году в %)</a:t>
                      </a:r>
                      <a:endParaRPr lang="ru-RU" sz="1100" dirty="0">
                        <a:ln>
                          <a:noFill/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</a:rPr>
                        <a:t>Сумма</a:t>
                      </a:r>
                      <a:endParaRPr lang="ru-RU" sz="1100" dirty="0">
                        <a:ln>
                          <a:noFill/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</a:rPr>
                        <a:t>Темп роста</a:t>
                      </a:r>
                      <a:r>
                        <a:rPr lang="ru-RU" sz="110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</a:rPr>
                        <a:t> (к 2017 году в %)</a:t>
                      </a:r>
                      <a:endParaRPr lang="ru-RU" sz="1100" dirty="0">
                        <a:ln>
                          <a:noFill/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</a:rPr>
                        <a:t>Сумма</a:t>
                      </a:r>
                      <a:endParaRPr lang="ru-RU" sz="1100" dirty="0">
                        <a:ln>
                          <a:noFill/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</a:rPr>
                        <a:t>Темп роста</a:t>
                      </a:r>
                      <a:r>
                        <a:rPr lang="ru-RU" sz="110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</a:rPr>
                        <a:t> (к 2018 году в %)</a:t>
                      </a:r>
                      <a:endParaRPr lang="ru-RU" sz="1100" dirty="0">
                        <a:ln>
                          <a:noFill/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</a:tr>
              <a:tr h="20401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07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1" i="0" u="none" strike="noStrike">
                          <a:effectLst/>
                          <a:latin typeface="Times New Roman" panose="02020603050405020304" pitchFamily="18" charset="0"/>
                        </a:rPr>
                        <a:t>Образование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582 553,0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580 461,6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99,6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579 353,6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99,8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578 427,6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99,8</a:t>
                      </a:r>
                    </a:p>
                  </a:txBody>
                  <a:tcPr marL="9525" marR="9525" marT="9525" marB="0" anchor="ctr"/>
                </a:tc>
              </a:tr>
              <a:tr h="204015">
                <a:tc>
                  <a:txBody>
                    <a:bodyPr/>
                    <a:lstStyle/>
                    <a:p>
                      <a:pPr algn="ctr" fontAlgn="t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1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endParaRPr lang="ru-RU" sz="11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35 793,0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37 561,0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104,9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37 542,0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99,9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37 502,0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99,9</a:t>
                      </a:r>
                    </a:p>
                  </a:txBody>
                  <a:tcPr marL="9525" marR="9525" marT="9525" marB="0" anchor="ctr"/>
                </a:tc>
              </a:tr>
              <a:tr h="20401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01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>
                          <a:effectLst/>
                          <a:latin typeface="Times New Roman" panose="02020603050405020304" pitchFamily="18" charset="0"/>
                        </a:rPr>
                        <a:t>Дошкольное образование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491 365,0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434 112,9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88,3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432 882,9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99,7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432 133,9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99,8</a:t>
                      </a:r>
                    </a:p>
                  </a:txBody>
                  <a:tcPr marL="9525" marR="9525" marT="9525" marB="0" anchor="ctr"/>
                </a:tc>
              </a:tr>
              <a:tr h="20401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>
                          <a:effectLst/>
                          <a:latin typeface="Times New Roman" panose="02020603050405020304" pitchFamily="18" charset="0"/>
                        </a:rPr>
                        <a:t>02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Общее образование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57 777,0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57 531,0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99,6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57 475,0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99,9</a:t>
                      </a:r>
                    </a:p>
                  </a:txBody>
                  <a:tcPr marL="9525" marR="9525" marT="9525" marB="0" anchor="ctr"/>
                </a:tc>
              </a:tr>
              <a:tr h="20401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07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>
                          <a:effectLst/>
                          <a:latin typeface="Times New Roman" panose="02020603050405020304" pitchFamily="18" charset="0"/>
                        </a:rPr>
                        <a:t>Молодежная политика и оздоровление детей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247,7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247,7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247,7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247,7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100,0</a:t>
                      </a:r>
                    </a:p>
                  </a:txBody>
                  <a:tcPr marL="9525" marR="9525" marT="9525" marB="0" anchor="ctr"/>
                </a:tc>
              </a:tr>
              <a:tr h="20401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09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Другие вопросы в области образования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55 147,3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50 763,0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92,0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51 150,0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51 069,0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99,8</a:t>
                      </a:r>
                    </a:p>
                  </a:txBody>
                  <a:tcPr marL="9525" marR="9525" marT="9525" marB="0" anchor="ctr"/>
                </a:tc>
              </a:tr>
              <a:tr h="20401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>
                          <a:effectLst/>
                          <a:latin typeface="Times New Roman" panose="02020603050405020304" pitchFamily="18" charset="0"/>
                        </a:rPr>
                        <a:t>08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Культура и кинематография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147 963,3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132 199,0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89,3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131 245,0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99,3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138 030,0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105,2</a:t>
                      </a:r>
                    </a:p>
                  </a:txBody>
                  <a:tcPr marL="9525" marR="9525" marT="9525" marB="0" anchor="ctr"/>
                </a:tc>
              </a:tr>
              <a:tr h="20401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01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Культура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100 218,0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85 733,0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85,5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85 080,0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99,2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91 933,0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108,1</a:t>
                      </a:r>
                    </a:p>
                  </a:txBody>
                  <a:tcPr marL="9525" marR="9525" marT="9525" marB="0" anchor="ctr"/>
                </a:tc>
              </a:tr>
              <a:tr h="20401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02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>
                          <a:effectLst/>
                          <a:latin typeface="Times New Roman" panose="02020603050405020304" pitchFamily="18" charset="0"/>
                        </a:rPr>
                        <a:t>Кинематография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2 979,0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2 979,0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2 979,0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2 979,0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100,0</a:t>
                      </a:r>
                    </a:p>
                  </a:txBody>
                  <a:tcPr marL="9525" marR="9525" marT="9525" marB="0" anchor="ctr"/>
                </a:tc>
              </a:tr>
              <a:tr h="20401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04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>
                          <a:effectLst/>
                          <a:latin typeface="Times New Roman" panose="02020603050405020304" pitchFamily="18" charset="0"/>
                        </a:rPr>
                        <a:t>Другие вопросы в области культуры, кинематографии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44 766,3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43 487,0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97,1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43 186,0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99,3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43 118,0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99,8</a:t>
                      </a:r>
                    </a:p>
                  </a:txBody>
                  <a:tcPr marL="9525" marR="9525" marT="9525" marB="0" anchor="ctr"/>
                </a:tc>
              </a:tr>
              <a:tr h="217362"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>
                          <a:effectLst/>
                          <a:latin typeface="Times New Roman" panose="02020603050405020304" pitchFamily="18" charset="0"/>
                        </a:rPr>
                        <a:t>09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1" i="0" u="none" strike="noStrike">
                          <a:effectLst/>
                          <a:latin typeface="Times New Roman" panose="02020603050405020304" pitchFamily="18" charset="0"/>
                        </a:rPr>
                        <a:t>Здравоохранение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19 318,6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19 923,0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103,1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11 675,0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58,6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5 361,0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45,9</a:t>
                      </a:r>
                    </a:p>
                  </a:txBody>
                  <a:tcPr marL="9525" marR="9525" marT="9525" marB="0" anchor="ctr"/>
                </a:tc>
              </a:tr>
              <a:tr h="20401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01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>
                          <a:effectLst/>
                          <a:latin typeface="Times New Roman" panose="02020603050405020304" pitchFamily="18" charset="0"/>
                        </a:rPr>
                        <a:t>Стационарная медицинская помощь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7 470,3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  <a:tr h="20401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02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>
                          <a:effectLst/>
                          <a:latin typeface="Times New Roman" panose="02020603050405020304" pitchFamily="18" charset="0"/>
                        </a:rPr>
                        <a:t>Амбулаторная помощь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7 089,8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  <a:tr h="20401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09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>
                          <a:effectLst/>
                          <a:latin typeface="Times New Roman" panose="02020603050405020304" pitchFamily="18" charset="0"/>
                        </a:rPr>
                        <a:t>Другие вопросы в области здравоохранения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4 758,5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19 923,0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418,7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11 675,0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58,6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5 361,0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45,9</a:t>
                      </a:r>
                    </a:p>
                  </a:txBody>
                  <a:tcPr marL="9525" marR="9525" marT="9525" marB="0" anchor="ctr"/>
                </a:tc>
              </a:tr>
              <a:tr h="20401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>
                          <a:effectLst/>
                          <a:latin typeface="Times New Roman" panose="02020603050405020304" pitchFamily="18" charset="0"/>
                        </a:rPr>
                        <a:t>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1" i="0" u="none" strike="noStrike">
                          <a:effectLst/>
                          <a:latin typeface="Times New Roman" panose="02020603050405020304" pitchFamily="18" charset="0"/>
                        </a:rPr>
                        <a:t>Социальная политика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304 564,2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318 578,9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104,6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305 645,1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95,9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302 237,1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98,9</a:t>
                      </a:r>
                    </a:p>
                  </a:txBody>
                  <a:tcPr marL="9525" marR="9525" marT="9525" marB="0" anchor="ctr"/>
                </a:tc>
              </a:tr>
              <a:tr h="20401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01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>
                          <a:effectLst/>
                          <a:latin typeface="Times New Roman" panose="02020603050405020304" pitchFamily="18" charset="0"/>
                        </a:rPr>
                        <a:t>Пенсионное обеспечение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4 462,9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4 555,0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102,1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4 555,0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4 555,0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100,0</a:t>
                      </a:r>
                    </a:p>
                  </a:txBody>
                  <a:tcPr marL="9525" marR="9525" marT="9525" marB="0" anchor="ctr"/>
                </a:tc>
              </a:tr>
              <a:tr h="20401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02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>
                          <a:effectLst/>
                          <a:latin typeface="Times New Roman" panose="02020603050405020304" pitchFamily="18" charset="0"/>
                        </a:rPr>
                        <a:t>Социальное обслуживание населения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32 401,0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32 194,0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99,4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32 171,0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99,9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32 160,0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100,0</a:t>
                      </a:r>
                    </a:p>
                  </a:txBody>
                  <a:tcPr marL="9525" marR="9525" marT="9525" marB="0" anchor="ctr"/>
                </a:tc>
              </a:tr>
              <a:tr h="20401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03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>
                          <a:effectLst/>
                          <a:latin typeface="Times New Roman" panose="02020603050405020304" pitchFamily="18" charset="0"/>
                        </a:rPr>
                        <a:t>Социальное обеспечение населения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124 705,8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132 902,9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106,6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131 594,1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99,0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131 425,1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99,9</a:t>
                      </a:r>
                    </a:p>
                  </a:txBody>
                  <a:tcPr marL="9525" marR="9525" marT="9525" marB="0" anchor="ctr"/>
                </a:tc>
              </a:tr>
              <a:tr h="20401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04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>
                          <a:effectLst/>
                          <a:latin typeface="Times New Roman" panose="02020603050405020304" pitchFamily="18" charset="0"/>
                        </a:rPr>
                        <a:t>Охрана семьи и детства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133 737,8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139 220,0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104,1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127 699,0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91,7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124 488,0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97,5</a:t>
                      </a:r>
                    </a:p>
                  </a:txBody>
                  <a:tcPr marL="9525" marR="9525" marT="9525" marB="0" anchor="ctr"/>
                </a:tc>
              </a:tr>
              <a:tr h="20401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06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>
                          <a:effectLst/>
                          <a:latin typeface="Times New Roman" panose="02020603050405020304" pitchFamily="18" charset="0"/>
                        </a:rPr>
                        <a:t>Другие вопросы в области социальной политики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9 256,7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9 707,0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104,9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9 626,0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99,2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9 609,0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99,8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1004467" y="1365662"/>
            <a:ext cx="118753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/>
              <a:t>т</a:t>
            </a:r>
            <a:r>
              <a:rPr lang="ru-RU" sz="1200" dirty="0" smtClean="0"/>
              <a:t>ыс. рублей</a:t>
            </a:r>
            <a:endParaRPr lang="ru-RU" sz="1200" dirty="0"/>
          </a:p>
        </p:txBody>
      </p:sp>
      <p:sp>
        <p:nvSpPr>
          <p:cNvPr id="8" name="TextBox 7"/>
          <p:cNvSpPr txBox="1"/>
          <p:nvPr/>
        </p:nvSpPr>
        <p:spPr>
          <a:xfrm>
            <a:off x="409074" y="258617"/>
            <a:ext cx="1229721" cy="52322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sz="1400" dirty="0"/>
              <a:t>3</a:t>
            </a:r>
            <a:r>
              <a:rPr lang="ru-RU" sz="1400" dirty="0" smtClean="0"/>
              <a:t>. Расходы бюджета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4254165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E6C1A-CFEF-4659-9779-4B184D2C5FA7}" type="slidenum">
              <a:rPr lang="ru-RU" smtClean="0"/>
              <a:pPr/>
              <a:t>23</a:t>
            </a:fld>
            <a:endParaRPr lang="ru-RU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1638795" y="241465"/>
            <a:ext cx="10367159" cy="112419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800" b="0" kern="1200" cap="none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sz="3200" dirty="0" smtClean="0"/>
              <a:t>Структура расходов бюджета по разделам и подразделам функциональной классификации</a:t>
            </a:r>
            <a:endParaRPr lang="ru-RU" sz="3200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2839127"/>
              </p:ext>
            </p:extLst>
          </p:nvPr>
        </p:nvGraphicFramePr>
        <p:xfrm>
          <a:off x="1733796" y="1733796"/>
          <a:ext cx="10200906" cy="37798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1717"/>
                <a:gridCol w="518891"/>
                <a:gridCol w="3478920"/>
                <a:gridCol w="801922"/>
                <a:gridCol w="860885"/>
                <a:gridCol w="813714"/>
                <a:gridCol w="801921"/>
                <a:gridCol w="872678"/>
                <a:gridCol w="756746"/>
                <a:gridCol w="823512"/>
              </a:tblGrid>
              <a:tr h="321234">
                <a:tc rowSpan="2"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n>
                            <a:noFill/>
                          </a:ln>
                        </a:rPr>
                        <a:t>Раздел</a:t>
                      </a:r>
                      <a:endParaRPr lang="ru-RU" sz="1200" dirty="0">
                        <a:ln>
                          <a:noFill/>
                        </a:ln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n>
                            <a:noFill/>
                          </a:ln>
                        </a:rPr>
                        <a:t>Подраздел</a:t>
                      </a:r>
                      <a:endParaRPr lang="ru-RU" sz="1200" dirty="0">
                        <a:ln>
                          <a:noFill/>
                        </a:ln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n>
                            <a:noFill/>
                          </a:ln>
                        </a:rPr>
                        <a:t>Показатель</a:t>
                      </a:r>
                      <a:endParaRPr lang="ru-RU" sz="1200" dirty="0">
                        <a:ln>
                          <a:noFill/>
                        </a:ln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n>
                            <a:noFill/>
                          </a:ln>
                        </a:rPr>
                        <a:t>2016 год</a:t>
                      </a:r>
                      <a:endParaRPr lang="ru-RU" sz="1200" dirty="0">
                        <a:ln>
                          <a:noFill/>
                        </a:ln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n>
                            <a:noFill/>
                          </a:ln>
                        </a:rPr>
                        <a:t>2017 год</a:t>
                      </a:r>
                      <a:endParaRPr lang="ru-RU" sz="1200" dirty="0">
                        <a:ln>
                          <a:noFill/>
                        </a:ln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11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n>
                            <a:noFill/>
                          </a:ln>
                        </a:rPr>
                        <a:t>2018</a:t>
                      </a:r>
                      <a:r>
                        <a:rPr lang="ru-RU" sz="1200" baseline="0" dirty="0" smtClean="0">
                          <a:ln>
                            <a:noFill/>
                          </a:ln>
                        </a:rPr>
                        <a:t> год</a:t>
                      </a:r>
                      <a:endParaRPr lang="ru-RU" sz="1200" dirty="0">
                        <a:ln>
                          <a:noFill/>
                        </a:ln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11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n>
                            <a:noFill/>
                          </a:ln>
                        </a:rPr>
                        <a:t>2019 год</a:t>
                      </a:r>
                      <a:endParaRPr lang="ru-RU" sz="1200" dirty="0">
                        <a:ln>
                          <a:noFill/>
                        </a:ln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1100" dirty="0"/>
                    </a:p>
                  </a:txBody>
                  <a:tcPr/>
                </a:tc>
              </a:tr>
              <a:tr h="733651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</a:rPr>
                        <a:t>Сумма</a:t>
                      </a:r>
                      <a:endParaRPr lang="ru-RU" sz="1100" dirty="0">
                        <a:ln>
                          <a:noFill/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</a:rPr>
                        <a:t>Темп роста</a:t>
                      </a:r>
                      <a:r>
                        <a:rPr lang="ru-RU" sz="110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</a:rPr>
                        <a:t> (к 2016 году в %)</a:t>
                      </a:r>
                      <a:endParaRPr lang="ru-RU" sz="1100" dirty="0">
                        <a:ln>
                          <a:noFill/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</a:rPr>
                        <a:t>Сумма</a:t>
                      </a:r>
                      <a:endParaRPr lang="ru-RU" sz="1100" dirty="0">
                        <a:ln>
                          <a:noFill/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</a:rPr>
                        <a:t>Темп роста</a:t>
                      </a:r>
                      <a:r>
                        <a:rPr lang="ru-RU" sz="110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</a:rPr>
                        <a:t> (к 2017 году в %)</a:t>
                      </a:r>
                      <a:endParaRPr lang="ru-RU" sz="1100" dirty="0">
                        <a:ln>
                          <a:noFill/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</a:rPr>
                        <a:t>Сумма</a:t>
                      </a:r>
                      <a:endParaRPr lang="ru-RU" sz="1100" dirty="0">
                        <a:ln>
                          <a:noFill/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</a:rPr>
                        <a:t>Темп роста</a:t>
                      </a:r>
                      <a:r>
                        <a:rPr lang="ru-RU" sz="110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</a:rPr>
                        <a:t> (к 2018 году в %)</a:t>
                      </a:r>
                      <a:endParaRPr lang="ru-RU" sz="1100" dirty="0">
                        <a:ln>
                          <a:noFill/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</a:tr>
              <a:tr h="19642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11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Физическая культура и спорт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14 885,1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17 691,0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118,9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11 191,0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63,3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11 191,0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100,0</a:t>
                      </a:r>
                    </a:p>
                  </a:txBody>
                  <a:tcPr marL="9525" marR="9525" marT="9525" marB="0" anchor="ctr"/>
                </a:tc>
              </a:tr>
              <a:tr h="196425">
                <a:tc>
                  <a:txBody>
                    <a:bodyPr/>
                    <a:lstStyle/>
                    <a:p>
                      <a:pPr algn="ctr" fontAlgn="t"/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02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Массовый спорт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13 694,1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16 500,0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120,5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60,6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10 000,0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100,0</a:t>
                      </a:r>
                    </a:p>
                  </a:txBody>
                  <a:tcPr marL="9525" marR="9525" marT="9525" marB="0" anchor="ctr"/>
                </a:tc>
              </a:tr>
              <a:tr h="19642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>
                          <a:effectLst/>
                          <a:latin typeface="Times New Roman" panose="02020603050405020304" pitchFamily="18" charset="0"/>
                        </a:rPr>
                        <a:t>03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Спорт высших достижений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1 191,0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1 191,0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1 191,0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1 191,0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100,0</a:t>
                      </a:r>
                    </a:p>
                  </a:txBody>
                  <a:tcPr marL="9525" marR="9525" marT="9525" marB="0" anchor="ctr"/>
                </a:tc>
              </a:tr>
              <a:tr h="19642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>
                          <a:effectLst/>
                          <a:latin typeface="Times New Roman" panose="02020603050405020304" pitchFamily="18" charset="0"/>
                        </a:rPr>
                        <a:t>12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Средства массовой информации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1 980,0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1 980,0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1 931,0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97,5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1 920,0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99,4</a:t>
                      </a:r>
                    </a:p>
                  </a:txBody>
                  <a:tcPr marL="9525" marR="9525" marT="9525" marB="0" anchor="ctr"/>
                </a:tc>
              </a:tr>
              <a:tr h="19642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>
                          <a:effectLst/>
                          <a:latin typeface="Times New Roman" panose="02020603050405020304" pitchFamily="18" charset="0"/>
                        </a:rPr>
                        <a:t>02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Периодическая печать и издательства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1 980,0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1 980,0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1 931,0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97,5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1 920,0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99,4</a:t>
                      </a:r>
                    </a:p>
                  </a:txBody>
                  <a:tcPr marL="9525" marR="9525" marT="9525" marB="0" anchor="ctr"/>
                </a:tc>
              </a:tr>
              <a:tr h="331977"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>
                          <a:effectLst/>
                          <a:latin typeface="Times New Roman" panose="02020603050405020304" pitchFamily="18" charset="0"/>
                        </a:rPr>
                        <a:t>13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Обслуживание государственного и муниципального долга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10 419,6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12 190,0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117,0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14 100,0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115,7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12 910,0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91,6</a:t>
                      </a:r>
                    </a:p>
                  </a:txBody>
                  <a:tcPr marL="9525" marR="9525" marT="9525" marB="0" anchor="ctr"/>
                </a:tc>
              </a:tr>
              <a:tr h="331977"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>
                          <a:effectLst/>
                          <a:latin typeface="Times New Roman" panose="02020603050405020304" pitchFamily="18" charset="0"/>
                        </a:rPr>
                        <a:t>01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>
                          <a:effectLst/>
                          <a:latin typeface="Times New Roman" panose="02020603050405020304" pitchFamily="18" charset="0"/>
                        </a:rPr>
                        <a:t>Обслуживание государственного внутреннего и муниципального долга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10 419,6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12 190,0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117,0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14 100,0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115,7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12 910,0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91,6</a:t>
                      </a:r>
                    </a:p>
                  </a:txBody>
                  <a:tcPr marL="9525" marR="9525" marT="9525" marB="0" anchor="ctr"/>
                </a:tc>
              </a:tr>
              <a:tr h="49338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>
                          <a:effectLst/>
                          <a:latin typeface="Times New Roman" panose="02020603050405020304" pitchFamily="18" charset="0"/>
                        </a:rPr>
                        <a:t>14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1" i="0" u="none" strike="noStrike">
                          <a:effectLst/>
                          <a:latin typeface="Times New Roman" panose="02020603050405020304" pitchFamily="18" charset="0"/>
                        </a:rPr>
                        <a:t>Межбюджетные трансферты общего характера бюджетам субъектов Российской Федерации и муниципальных образований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126 290,9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109 341,0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86,6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88 395,0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80,8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96 658,0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109,3</a:t>
                      </a:r>
                    </a:p>
                  </a:txBody>
                  <a:tcPr marL="9525" marR="9525" marT="9525" marB="0" anchor="ctr"/>
                </a:tc>
              </a:tr>
              <a:tr h="49338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>
                          <a:effectLst/>
                          <a:latin typeface="Times New Roman" panose="02020603050405020304" pitchFamily="18" charset="0"/>
                        </a:rPr>
                        <a:t>01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>
                          <a:effectLst/>
                          <a:latin typeface="Times New Roman" panose="02020603050405020304" pitchFamily="18" charset="0"/>
                        </a:rPr>
                        <a:t>Дотации на выравнивание бюджетной обеспеченности субъектов Российской Федерации и муниципальных образований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126 290,9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109 341,0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86,6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88 395,0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80,8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96 658,0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109,3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1004467" y="1365662"/>
            <a:ext cx="118753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/>
              <a:t>т</a:t>
            </a:r>
            <a:r>
              <a:rPr lang="ru-RU" sz="1200" dirty="0" smtClean="0"/>
              <a:t>ыс. рублей</a:t>
            </a:r>
            <a:endParaRPr lang="ru-RU" sz="1200" dirty="0"/>
          </a:p>
        </p:txBody>
      </p:sp>
      <p:sp>
        <p:nvSpPr>
          <p:cNvPr id="8" name="TextBox 7"/>
          <p:cNvSpPr txBox="1"/>
          <p:nvPr/>
        </p:nvSpPr>
        <p:spPr>
          <a:xfrm>
            <a:off x="409074" y="258617"/>
            <a:ext cx="1229721" cy="52322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sz="1400" dirty="0"/>
              <a:t>3</a:t>
            </a:r>
            <a:r>
              <a:rPr lang="ru-RU" sz="1400" dirty="0" smtClean="0"/>
              <a:t>. Расходы бюджета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4152854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7336" y="253340"/>
            <a:ext cx="8915399" cy="708561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Муниципальные программы</a:t>
            </a:r>
            <a:endParaRPr lang="ru-RU" sz="32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910833" y="892651"/>
            <a:ext cx="10058400" cy="427511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Так выглядит бюджет Кемеровского муниципального района в разрезе муниципальных программ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E6C1A-CFEF-4659-9779-4B184D2C5FA7}" type="slidenum">
              <a:rPr lang="ru-RU" smtClean="0"/>
              <a:pPr/>
              <a:t>24</a:t>
            </a:fld>
            <a:endParaRPr lang="ru-RU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3883239"/>
              </p:ext>
            </p:extLst>
          </p:nvPr>
        </p:nvGraphicFramePr>
        <p:xfrm>
          <a:off x="1910833" y="1550939"/>
          <a:ext cx="9893240" cy="50304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1110"/>
                <a:gridCol w="5937662"/>
                <a:gridCol w="1092530"/>
                <a:gridCol w="1104405"/>
                <a:gridCol w="118753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№ п/п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Наименование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2017 год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2018 год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2019 год</a:t>
                      </a:r>
                      <a:endParaRPr lang="ru-RU" sz="1600" dirty="0"/>
                    </a:p>
                  </a:txBody>
                  <a:tcPr anchor="ctr"/>
                </a:tc>
              </a:tr>
              <a:tr h="132680"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Расходы бюджета всего,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1 622 123,1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1 535 851,3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1 547 987,3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из них расходы на реализацию муниципальных программ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1 548 366,7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1 463 232,9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1 479 700,9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Кемеровского муниципального района "Жилище"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16 714,0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18 117,2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18 117,2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1.1.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Подпрограмма "Жилище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"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1 349,0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1 349,0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1 349,0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1.2.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Подпрограмма "Обеспечение жильем молодых семей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"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328,0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328,0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328,0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1.3.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Подпрограмма "Обеспечение жильем детей-сирот и</a:t>
                      </a:r>
                      <a:r>
                        <a:rPr lang="ru-RU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детей оставшихся без попечения родителей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15 037,0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15 037,0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15 037,0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1.4.</a:t>
                      </a:r>
                      <a:endParaRPr lang="ru-RU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Подпрограмма "Обеспечение жильем отдельных категорий граждан»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1 403,2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1 403,2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Кемеровского муниципального района "Социальная инфраструктура Кемеровского муниципального района"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53 893,0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39 131,0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43 731,0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2.1.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Подпрограмма "Строительство, реконструкция и капитальный ремонт объектов Кемеровского муниципального района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"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46 893,0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32 131,0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36 731,0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2.2.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Подпрограмма "Энергосбережение социальной инфраструктуры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"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7 000,0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7 000,0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7 000,0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Кемеровского муниципального района "Управление муниципальным имуществом"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21 529,0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21 398,0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21 369,0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3.1.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Подпрограмма "Обеспечение выполнения функций органов местного самоуправления, функций подведомственных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учреждений"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16 684,0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16 553,0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16 524,0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0781700" y="1250912"/>
            <a:ext cx="118753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/>
              <a:t>т</a:t>
            </a:r>
            <a:r>
              <a:rPr lang="ru-RU" sz="1200" dirty="0" smtClean="0"/>
              <a:t>ыс. рублей</a:t>
            </a:r>
            <a:endParaRPr lang="ru-RU" sz="1200" dirty="0"/>
          </a:p>
        </p:txBody>
      </p:sp>
      <p:sp>
        <p:nvSpPr>
          <p:cNvPr id="7" name="TextBox 6"/>
          <p:cNvSpPr txBox="1"/>
          <p:nvPr/>
        </p:nvSpPr>
        <p:spPr>
          <a:xfrm>
            <a:off x="409074" y="258617"/>
            <a:ext cx="1479884" cy="52322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3. Расходы бюджета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2327471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7336" y="253340"/>
            <a:ext cx="8915399" cy="708561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Муниципальные программы</a:t>
            </a:r>
            <a:endParaRPr lang="ru-RU" sz="32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E6C1A-CFEF-4659-9779-4B184D2C5FA7}" type="slidenum">
              <a:rPr lang="ru-RU" smtClean="0"/>
              <a:pPr/>
              <a:t>25</a:t>
            </a:fld>
            <a:endParaRPr lang="ru-RU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3663333"/>
              </p:ext>
            </p:extLst>
          </p:nvPr>
        </p:nvGraphicFramePr>
        <p:xfrm>
          <a:off x="1910833" y="1246906"/>
          <a:ext cx="9893240" cy="50723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1110"/>
                <a:gridCol w="5937662"/>
                <a:gridCol w="1092530"/>
                <a:gridCol w="1104405"/>
                <a:gridCol w="118753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№ п/п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Наименование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2017 год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2018 год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2019 год</a:t>
                      </a:r>
                      <a:endParaRPr lang="ru-RU" sz="1600" dirty="0"/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3.2.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Подпрограмма "Мероприятия по землеустройству, землепользованию, управлению имуществом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"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4 845,0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4 845,0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4 845,0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Кемеровского муниципального района "Культура Кемеровского муниципального района"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135</a:t>
                      </a:r>
                      <a:r>
                        <a:rPr lang="ru-RU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379,9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134 405,9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134</a:t>
                      </a:r>
                      <a:r>
                        <a:rPr lang="ru-RU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185,9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4.1.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Подпрограмма "Развитие культуры Кемеровского муниципального района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"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135 359,9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134 385,9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134 165,9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4.2.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Подпрограмма "Охрана труда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"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Кемеровского муниципального района "Образование Кемеровского муниципального района"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577 845,9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576 953,9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576 076,9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19028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5.1.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Подпрограмма "Развитие дошкольного образования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"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35 522,0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35 503,0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35463,0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5.2.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Подпрограмма "Развитие общего образования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"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399 987,9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397 613,9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396 894,9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197886"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5.3.</a:t>
                      </a:r>
                      <a:endParaRPr lang="ru-RU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Подпрограмма "Развитие дополнительного образования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"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28 742,0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28 712,0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28 705,0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5.4.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Подпрограмма "Социальные гарантии в системе образования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"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41 687,0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41 682,0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41 682,0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14173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5.5.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Подпрограмма "Обеспечение деятельности прочих учреждений образования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"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45 403,0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45 037,0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44 956,0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70076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5.6.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Подпрограмма "Лето"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3 955,0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4 713,0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4 713,0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5.7.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Подпрограмма "Организация воспитательного и образовательного процесса в детских домах и школах-интернатах"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22 539,0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23 683,0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23 653,0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5.8.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Подпрограмма "Охрана труда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"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0781700" y="961901"/>
            <a:ext cx="118753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/>
              <a:t>т</a:t>
            </a:r>
            <a:r>
              <a:rPr lang="ru-RU" sz="1200" dirty="0" smtClean="0"/>
              <a:t>ыс. рублей</a:t>
            </a:r>
            <a:endParaRPr lang="ru-RU" sz="1200" dirty="0"/>
          </a:p>
        </p:txBody>
      </p:sp>
      <p:sp>
        <p:nvSpPr>
          <p:cNvPr id="7" name="TextBox 6"/>
          <p:cNvSpPr txBox="1"/>
          <p:nvPr/>
        </p:nvSpPr>
        <p:spPr>
          <a:xfrm>
            <a:off x="409074" y="258617"/>
            <a:ext cx="1479884" cy="52322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3. Расходы бюджета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1218954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7336" y="253340"/>
            <a:ext cx="8915399" cy="708561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Муниципальные программы</a:t>
            </a:r>
            <a:endParaRPr lang="ru-RU" sz="32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E6C1A-CFEF-4659-9779-4B184D2C5FA7}" type="slidenum">
              <a:rPr lang="ru-RU" smtClean="0"/>
              <a:pPr/>
              <a:t>26</a:t>
            </a:fld>
            <a:endParaRPr lang="ru-RU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6461799"/>
              </p:ext>
            </p:extLst>
          </p:nvPr>
        </p:nvGraphicFramePr>
        <p:xfrm>
          <a:off x="1910833" y="1238900"/>
          <a:ext cx="9893240" cy="53917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1110"/>
                <a:gridCol w="5937662"/>
                <a:gridCol w="1092530"/>
                <a:gridCol w="1104405"/>
                <a:gridCol w="118753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№ п/п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Наименование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2017 год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2018 год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2019 год</a:t>
                      </a:r>
                      <a:endParaRPr lang="ru-RU" sz="1600" dirty="0"/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Кемеровского муниципального района "Развитие физической культуры и спорта. Молодое поколение Кемеровского муниципального района"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20 713,7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20 517,7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20 473,7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6.1.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Подпрограмма "Развитие образовательных программ в сфере спорта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"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1 111,0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1 111,0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1 111,0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152051"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6.2.</a:t>
                      </a:r>
                      <a:endParaRPr lang="ru-RU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Подпрограмма "Развитие массового спорта и физической культуры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"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19 335,0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19 139,0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19 095,0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178253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6.3.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Подпрограмма "Охрана труда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"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162211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6.4.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Подпрограмма "Молодое поколение Кемеровского муниципального района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"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297,7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297,7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297,7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7.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Кемеровского муниципального района "Социальная поддержка населения Кемеровского муниципального района"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257 866,2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243 529,2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240 121,2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15363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7.1.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Подпрограмма "Меры социальной поддержки гражданам Кемеровского муниципального района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"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209</a:t>
                      </a:r>
                      <a:r>
                        <a:rPr lang="ru-RU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537,0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195 304,2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191 924,2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7.2.</a:t>
                      </a:r>
                      <a:endParaRPr lang="ru-RU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Подпрограмма "Акции Кемеровского муниципального района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"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301,0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301,0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301,0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7.3.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Подпрограмма "Материальная поддержка малоимущих граждан Кемеровского муниципального района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"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619,0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619,0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619,0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7.4.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Подпрограмма "Обеспечение деятельности органов местного самоуправления и их подведомственных учреждений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"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41 701,0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41 597,0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41 569,0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7.5.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Подпрограмма "Дополнительное пенсионное обеспечение граждан"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4 555,0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4 555,0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4 555,0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7.6.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Подпрограмма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"Доступная среда"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0769825" y="961901"/>
            <a:ext cx="118753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/>
              <a:t>т</a:t>
            </a:r>
            <a:r>
              <a:rPr lang="ru-RU" sz="1200" dirty="0" smtClean="0"/>
              <a:t>ыс. рублей</a:t>
            </a:r>
            <a:endParaRPr lang="ru-RU" sz="1200" dirty="0"/>
          </a:p>
        </p:txBody>
      </p:sp>
      <p:sp>
        <p:nvSpPr>
          <p:cNvPr id="7" name="TextBox 6"/>
          <p:cNvSpPr txBox="1"/>
          <p:nvPr/>
        </p:nvSpPr>
        <p:spPr>
          <a:xfrm>
            <a:off x="409074" y="258617"/>
            <a:ext cx="1479884" cy="52322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3. Расходы бюджета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1268165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7336" y="253340"/>
            <a:ext cx="8915399" cy="708561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Муниципальные программы</a:t>
            </a:r>
            <a:endParaRPr lang="ru-RU" sz="32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E6C1A-CFEF-4659-9779-4B184D2C5FA7}" type="slidenum">
              <a:rPr lang="ru-RU" smtClean="0"/>
              <a:pPr/>
              <a:t>27</a:t>
            </a:fld>
            <a:endParaRPr lang="ru-RU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1821410"/>
              </p:ext>
            </p:extLst>
          </p:nvPr>
        </p:nvGraphicFramePr>
        <p:xfrm>
          <a:off x="1686297" y="1235034"/>
          <a:ext cx="10094025" cy="51131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2701"/>
                <a:gridCol w="6058168"/>
                <a:gridCol w="1114703"/>
                <a:gridCol w="1126819"/>
                <a:gridCol w="1211634"/>
              </a:tblGrid>
              <a:tr h="518516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№ п/п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Наименование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2017 год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2018 год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2019 год</a:t>
                      </a:r>
                      <a:endParaRPr lang="ru-RU" sz="1600" dirty="0"/>
                    </a:p>
                  </a:txBody>
                  <a:tcPr anchor="ctr"/>
                </a:tc>
              </a:tr>
              <a:tr h="371095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7.7.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Подпрограмма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"Поддержка некоммерческих организаций"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953,0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953,0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953,0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459822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8.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Кемеровского муниципального района "Обеспечение безопасности условий жизни и деятельности 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населения района"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1 226,0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1 226,0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1 226,0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0500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8.1.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Подпрограмма "Обеспечение пожарной безопасности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"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90,0</a:t>
                      </a:r>
                    </a:p>
                  </a:txBody>
                  <a:tcPr marL="9525" marR="9525" marT="9525" marB="0" anchor="ctr"/>
                </a:tc>
              </a:tr>
              <a:tr h="436545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8.2.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Подпрограмма "Снижение рисков и смягчение последствий чрезвычайных ситуаций природного и техногенного характера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"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446,0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446,0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446,0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436545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8.3.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Подпрограмма "Борьба с преступностью и профилактика правонарушений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"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436545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8.4.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Подпрограмма "Развитие водохозяйственного комплекса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"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436545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8.5.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Подпрограмма</a:t>
                      </a:r>
                      <a:r>
                        <a:rPr lang="ru-RU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"</a:t>
                      </a:r>
                      <a:r>
                        <a:rPr lang="ru-RU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Обеспечение безопасности людей на водных объектах (зима, лето) и лесных пожаров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"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310,0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310,0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310,0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436545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8.6.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Подпрограмма "Формирование запаса медикаментов для проведения мероприятий по ликвидации медико-санитарных</a:t>
                      </a:r>
                      <a:r>
                        <a:rPr lang="ru-RU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последствий чрезвычайных ситуаций радиационного и химического характера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"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436545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8.7.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Подпрограмма "Мобилизационная подготовка"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436545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8.8.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Подпрограмма "Противодействие экстремизму и терроризму"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0781700" y="961901"/>
            <a:ext cx="118753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/>
              <a:t>т</a:t>
            </a:r>
            <a:r>
              <a:rPr lang="ru-RU" sz="1200" dirty="0" smtClean="0"/>
              <a:t>ыс. рублей</a:t>
            </a:r>
            <a:endParaRPr lang="ru-RU" sz="1200" dirty="0"/>
          </a:p>
        </p:txBody>
      </p:sp>
      <p:sp>
        <p:nvSpPr>
          <p:cNvPr id="7" name="TextBox 6"/>
          <p:cNvSpPr txBox="1"/>
          <p:nvPr/>
        </p:nvSpPr>
        <p:spPr>
          <a:xfrm>
            <a:off x="409074" y="258617"/>
            <a:ext cx="1479884" cy="52322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sz="1400" dirty="0"/>
              <a:t>3</a:t>
            </a:r>
            <a:r>
              <a:rPr lang="ru-RU" sz="1400" dirty="0" smtClean="0"/>
              <a:t>. Расходы бюджета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3159365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7336" y="253340"/>
            <a:ext cx="8915399" cy="708561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Муниципальные программы</a:t>
            </a:r>
            <a:endParaRPr lang="ru-RU" sz="32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E6C1A-CFEF-4659-9779-4B184D2C5FA7}" type="slidenum">
              <a:rPr lang="ru-RU" smtClean="0"/>
              <a:pPr/>
              <a:t>28</a:t>
            </a:fld>
            <a:endParaRPr lang="ru-RU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4558933"/>
              </p:ext>
            </p:extLst>
          </p:nvPr>
        </p:nvGraphicFramePr>
        <p:xfrm>
          <a:off x="1887082" y="1238900"/>
          <a:ext cx="9893240" cy="50609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1110"/>
                <a:gridCol w="5937662"/>
                <a:gridCol w="1092530"/>
                <a:gridCol w="1104405"/>
                <a:gridCol w="118753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№ п/п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Наименование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2017 год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2018 год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2019 год</a:t>
                      </a:r>
                      <a:endParaRPr lang="ru-RU" sz="1600" dirty="0"/>
                    </a:p>
                  </a:txBody>
                  <a:tcPr anchor="ctr"/>
                </a:tc>
              </a:tr>
              <a:tr h="30034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8.9.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Подпрограмма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«Муниципальный контроль"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9.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Кемеровского муниципального района "Развитие субъектов малого и среднего предпринимательства в Кемеровском муниципальном районе"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540,0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540,0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540,0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10.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Кемеровского муниципального района "Финансовая поддержка агропромышленного комплекса и социального развития села в Кемеровском муниципальном районе"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6 080,0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6 074,0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6 072,0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10.1.</a:t>
                      </a:r>
                      <a:endParaRPr lang="ru-RU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Подпрограмма "Финансовая поддержка агропромышленного комплекса Кемеровского муниципального района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"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2 354,0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2 354,0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2 354,0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10.2.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Подпрограмма "Социальная поддержка молодых семей и молодых специалистов на строительство (приобретение) жилья в сельской местности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"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166,0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166,0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166,0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10.3.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Подпрограмма "Финансовая поддержка Ветеранского подворья Кемеровского муниципального района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"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1 450,0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1 450,0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1 450,0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sz="140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10.4</a:t>
                      </a: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Подпрограмма "Обеспечение деятельности учреждений</a:t>
                      </a:r>
                      <a:r>
                        <a:rPr lang="ru-RU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сельского хозяйства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"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1 988,0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1 982,0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1 980,0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122400"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10.5.</a:t>
                      </a:r>
                      <a:endParaRPr lang="ru-RU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Подпрограмма "Устойчивое развитие сельских территорий"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122,0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122,0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122,0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122400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11.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Кемеровского муниципального района "Информационная политика и работа с общественностью муниципального образования "Кемеровский муниципальный район"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29 012,0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28 963,0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28 952,0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11.1.</a:t>
                      </a:r>
                      <a:endParaRPr lang="ru-RU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Подпрограмма "Взаимодействие со средствами массовой информации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"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2 880,0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2 831,0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2 820,0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0781700" y="961901"/>
            <a:ext cx="118753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/>
              <a:t>т</a:t>
            </a:r>
            <a:r>
              <a:rPr lang="ru-RU" sz="1200" dirty="0" smtClean="0"/>
              <a:t>ыс. рублей</a:t>
            </a:r>
            <a:endParaRPr lang="ru-RU" sz="1200" dirty="0"/>
          </a:p>
        </p:txBody>
      </p:sp>
      <p:sp>
        <p:nvSpPr>
          <p:cNvPr id="7" name="TextBox 6"/>
          <p:cNvSpPr txBox="1"/>
          <p:nvPr/>
        </p:nvSpPr>
        <p:spPr>
          <a:xfrm>
            <a:off x="409074" y="258617"/>
            <a:ext cx="1479884" cy="52322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3. Расходы бюджета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1996450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7336" y="253340"/>
            <a:ext cx="8915399" cy="708561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Муниципальные программы</a:t>
            </a:r>
            <a:endParaRPr lang="ru-RU" sz="32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E6C1A-CFEF-4659-9779-4B184D2C5FA7}" type="slidenum">
              <a:rPr lang="ru-RU" smtClean="0"/>
              <a:pPr/>
              <a:t>29</a:t>
            </a:fld>
            <a:endParaRPr lang="ru-RU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5144407"/>
              </p:ext>
            </p:extLst>
          </p:nvPr>
        </p:nvGraphicFramePr>
        <p:xfrm>
          <a:off x="1887082" y="1238900"/>
          <a:ext cx="9893240" cy="51090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1110"/>
                <a:gridCol w="5937662"/>
                <a:gridCol w="1092530"/>
                <a:gridCol w="1104405"/>
                <a:gridCol w="118753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№ п/п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Наименование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2017 год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2018 год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2019 год</a:t>
                      </a:r>
                      <a:endParaRPr lang="ru-RU" sz="16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11.2.</a:t>
                      </a:r>
                      <a:endParaRPr lang="ru-RU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Подпрограмма "Информатизация администрации Кемеровского муниципального района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"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1 090,0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1 090,0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1 090,0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158405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11.3.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Подпрограмма "Материальное стимулирование организаций и отдельных категорий граждан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"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22 942,0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22 942,0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22 942,0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11.4.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Подпрограмма "Мероприятия, направленные на доступность органов местного самоуправления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"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2 100,0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2 100,0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2 100,0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12.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Кемеровского муниципального района "Жилищно-коммунальный комплекс Кемеровского муниципального района"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214</a:t>
                      </a:r>
                      <a:r>
                        <a:rPr lang="ru-RU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166,0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201 726,0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206 316,0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12.1.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Подпрограмма "Подготовка к зиме объектов жилищно-коммунального хозяйства 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44 406,0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32 014,0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36 614,0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191755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12.2.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Подпрограмма "Модернизация объектов коммунальной инфраструктуры"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13 600,0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13 600,0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13 600,0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500204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12.3.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Подпрограмма "Развитие жилищно-коммунального комплекса Кемеровского муниципального района"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156 160,0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156 112,0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156 102,0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13.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Кемеровского муниципального района "Благоустройство территории и дорожная деятельность Кемеровского муниципального район"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43 040,0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43 735,0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44 445,0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13.1.</a:t>
                      </a:r>
                      <a:endParaRPr lang="ru-RU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Подпрограмма "Дорожное хозяйство"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71 520,0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49 711,0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54 507,0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13.2.</a:t>
                      </a:r>
                      <a:endParaRPr lang="ru-RU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Подпрограмма "Благоустройство</a:t>
                      </a:r>
                      <a:r>
                        <a:rPr lang="ru-RU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территории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6 370,0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4 465,0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4 465,0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0781700" y="961901"/>
            <a:ext cx="118753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/>
              <a:t>т</a:t>
            </a:r>
            <a:r>
              <a:rPr lang="ru-RU" sz="1200" dirty="0" smtClean="0"/>
              <a:t>ыс. рублей</a:t>
            </a:r>
            <a:endParaRPr lang="ru-RU" sz="1200" dirty="0"/>
          </a:p>
        </p:txBody>
      </p:sp>
      <p:sp>
        <p:nvSpPr>
          <p:cNvPr id="10" name="TextBox 9"/>
          <p:cNvSpPr txBox="1"/>
          <p:nvPr/>
        </p:nvSpPr>
        <p:spPr>
          <a:xfrm>
            <a:off x="409074" y="258617"/>
            <a:ext cx="1479884" cy="52322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3. Расходы бюджета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2762242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" name="Рисунок 3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10921" y="1842136"/>
            <a:ext cx="2562605" cy="2542104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89212" y="405064"/>
            <a:ext cx="8915399" cy="713874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Основные параметры бюджета</a:t>
            </a:r>
            <a:endParaRPr lang="ru-RU" sz="32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E6C1A-CFEF-4659-9779-4B184D2C5FA7}" type="slidenum">
              <a:rPr lang="ru-RU" smtClean="0"/>
              <a:pPr/>
              <a:t>3</a:t>
            </a:fld>
            <a:endParaRPr lang="ru-RU"/>
          </a:p>
        </p:txBody>
      </p:sp>
      <p:pic>
        <p:nvPicPr>
          <p:cNvPr id="16" name="Рисунок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6182" y="2894755"/>
            <a:ext cx="3247840" cy="3221857"/>
          </a:xfrm>
          <a:prstGeom prst="rect">
            <a:avLst/>
          </a:prstGeom>
        </p:spPr>
      </p:pic>
      <p:sp>
        <p:nvSpPr>
          <p:cNvPr id="14" name="Скругленный прямоугольник 13"/>
          <p:cNvSpPr/>
          <p:nvPr/>
        </p:nvSpPr>
        <p:spPr>
          <a:xfrm>
            <a:off x="4054642" y="4987979"/>
            <a:ext cx="1812937" cy="607318"/>
          </a:xfrm>
          <a:prstGeom prst="roundRect">
            <a:avLst/>
          </a:prstGeom>
          <a:gradFill flip="none" rotWithShape="1">
            <a:gsLst>
              <a:gs pos="0">
                <a:srgbClr val="EFF357">
                  <a:shade val="30000"/>
                  <a:satMod val="115000"/>
                </a:srgbClr>
              </a:gs>
              <a:gs pos="50000">
                <a:srgbClr val="EFF357">
                  <a:shade val="67500"/>
                  <a:satMod val="115000"/>
                </a:srgbClr>
              </a:gs>
              <a:gs pos="100000">
                <a:srgbClr val="EFF357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Расходы бюджета </a:t>
            </a:r>
          </a:p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1 622 123,1 тыс. руб.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1692625" y="4227650"/>
            <a:ext cx="1793174" cy="475403"/>
          </a:xfrm>
          <a:prstGeom prst="roundRect">
            <a:avLst/>
          </a:prstGeom>
          <a:gradFill flip="none" rotWithShape="1">
            <a:gsLst>
              <a:gs pos="0">
                <a:srgbClr val="EFF357">
                  <a:shade val="30000"/>
                  <a:satMod val="115000"/>
                </a:srgbClr>
              </a:gs>
              <a:gs pos="50000">
                <a:srgbClr val="EFF357">
                  <a:shade val="67500"/>
                  <a:satMod val="115000"/>
                </a:srgbClr>
              </a:gs>
              <a:gs pos="100000">
                <a:srgbClr val="EFF357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Доходы бюджета </a:t>
            </a:r>
          </a:p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1 607 552,4 тыс. руб.</a:t>
            </a:r>
            <a:endParaRPr lang="ru-RU" sz="1200" dirty="0">
              <a:solidFill>
                <a:schemeClr val="tx1"/>
              </a:solidFill>
            </a:endParaRPr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 flipH="1">
            <a:off x="1716373" y="3103195"/>
            <a:ext cx="1001824" cy="1146930"/>
          </a:xfrm>
          <a:prstGeom prst="line">
            <a:avLst/>
          </a:prstGeom>
          <a:ln w="38100">
            <a:solidFill>
              <a:srgbClr val="9933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2718197" y="3063526"/>
            <a:ext cx="744983" cy="1186599"/>
          </a:xfrm>
          <a:prstGeom prst="line">
            <a:avLst/>
          </a:prstGeom>
          <a:ln w="38100">
            <a:solidFill>
              <a:srgbClr val="9933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4903901" y="3564786"/>
            <a:ext cx="939930" cy="1494417"/>
          </a:xfrm>
          <a:prstGeom prst="line">
            <a:avLst/>
          </a:prstGeom>
          <a:ln w="38100">
            <a:solidFill>
              <a:srgbClr val="9933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 flipH="1">
            <a:off x="4085145" y="3579566"/>
            <a:ext cx="818756" cy="1479637"/>
          </a:xfrm>
          <a:prstGeom prst="line">
            <a:avLst/>
          </a:prstGeom>
          <a:ln w="38100">
            <a:solidFill>
              <a:srgbClr val="9933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Скругленный прямоугольник 10"/>
          <p:cNvSpPr/>
          <p:nvPr/>
        </p:nvSpPr>
        <p:spPr>
          <a:xfrm>
            <a:off x="2843941" y="6198216"/>
            <a:ext cx="1872322" cy="474652"/>
          </a:xfrm>
          <a:prstGeom prst="roundRect">
            <a:avLst/>
          </a:prstGeom>
          <a:solidFill>
            <a:srgbClr val="99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bg1"/>
                </a:solidFill>
              </a:rPr>
              <a:t>Дефицит бюджета </a:t>
            </a:r>
          </a:p>
          <a:p>
            <a:pPr algn="ctr"/>
            <a:r>
              <a:rPr lang="ru-RU" sz="1200" dirty="0" smtClean="0">
                <a:solidFill>
                  <a:schemeClr val="bg1"/>
                </a:solidFill>
              </a:rPr>
              <a:t>14 570,7 тыс. руб.</a:t>
            </a:r>
            <a:endParaRPr lang="ru-RU" sz="1200" dirty="0">
              <a:solidFill>
                <a:schemeClr val="bg1"/>
              </a:solidFill>
            </a:endParaRPr>
          </a:p>
        </p:txBody>
      </p:sp>
      <p:sp>
        <p:nvSpPr>
          <p:cNvPr id="3" name="Облако 2"/>
          <p:cNvSpPr/>
          <p:nvPr/>
        </p:nvSpPr>
        <p:spPr>
          <a:xfrm>
            <a:off x="6593555" y="5291638"/>
            <a:ext cx="2315688" cy="1337588"/>
          </a:xfrm>
          <a:prstGeom prst="cloud">
            <a:avLst/>
          </a:prstGeom>
          <a:solidFill>
            <a:schemeClr val="bg2">
              <a:lumMod val="5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Доходы в расчете на 1 человека </a:t>
            </a:r>
          </a:p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34 131 руб.   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13" name="Облако 12"/>
          <p:cNvSpPr/>
          <p:nvPr/>
        </p:nvSpPr>
        <p:spPr>
          <a:xfrm>
            <a:off x="9508589" y="4756093"/>
            <a:ext cx="2315688" cy="1337588"/>
          </a:xfrm>
          <a:prstGeom prst="cloud">
            <a:avLst/>
          </a:prstGeom>
          <a:solidFill>
            <a:schemeClr val="bg2">
              <a:lumMod val="5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Расходы в расчете на 1 человека</a:t>
            </a:r>
          </a:p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34 440 руб.</a:t>
            </a:r>
            <a:endParaRPr lang="ru-RU" sz="1400" dirty="0">
              <a:solidFill>
                <a:schemeClr val="tx1"/>
              </a:solidFill>
            </a:endParaRPr>
          </a:p>
        </p:txBody>
      </p:sp>
      <p:pic>
        <p:nvPicPr>
          <p:cNvPr id="32" name="Рисунок 3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15712" y="1396590"/>
            <a:ext cx="2052191" cy="2035774"/>
          </a:xfrm>
          <a:prstGeom prst="rect">
            <a:avLst/>
          </a:prstGeom>
        </p:spPr>
      </p:pic>
      <p:sp>
        <p:nvSpPr>
          <p:cNvPr id="33" name="Скругленный прямоугольник 32"/>
          <p:cNvSpPr/>
          <p:nvPr/>
        </p:nvSpPr>
        <p:spPr>
          <a:xfrm>
            <a:off x="5096059" y="2678490"/>
            <a:ext cx="1707088" cy="506038"/>
          </a:xfrm>
          <a:prstGeom prst="roundRect">
            <a:avLst/>
          </a:prstGeom>
          <a:gradFill flip="none" rotWithShape="1">
            <a:gsLst>
              <a:gs pos="0">
                <a:srgbClr val="EFF357">
                  <a:shade val="30000"/>
                  <a:satMod val="115000"/>
                </a:srgbClr>
              </a:gs>
              <a:gs pos="50000">
                <a:srgbClr val="EFF357">
                  <a:shade val="67500"/>
                  <a:satMod val="115000"/>
                </a:srgbClr>
              </a:gs>
              <a:gs pos="100000">
                <a:srgbClr val="EFF357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50" dirty="0" smtClean="0">
                <a:solidFill>
                  <a:schemeClr val="tx1"/>
                </a:solidFill>
              </a:rPr>
              <a:t>Доходы бюджета </a:t>
            </a:r>
          </a:p>
          <a:p>
            <a:pPr algn="ctr"/>
            <a:r>
              <a:rPr lang="ru-RU" sz="1050" dirty="0" smtClean="0">
                <a:solidFill>
                  <a:schemeClr val="tx1"/>
                </a:solidFill>
              </a:rPr>
              <a:t>1 526 444,6 тыс. руб.</a:t>
            </a:r>
            <a:endParaRPr lang="ru-RU" sz="1050" dirty="0">
              <a:solidFill>
                <a:schemeClr val="tx1"/>
              </a:solidFill>
            </a:endParaRPr>
          </a:p>
        </p:txBody>
      </p:sp>
      <p:sp>
        <p:nvSpPr>
          <p:cNvPr id="35" name="Скругленный прямоугольник 34"/>
          <p:cNvSpPr/>
          <p:nvPr/>
        </p:nvSpPr>
        <p:spPr>
          <a:xfrm>
            <a:off x="7190734" y="3400778"/>
            <a:ext cx="1646752" cy="494468"/>
          </a:xfrm>
          <a:prstGeom prst="roundRect">
            <a:avLst/>
          </a:prstGeom>
          <a:gradFill flip="none" rotWithShape="1">
            <a:gsLst>
              <a:gs pos="0">
                <a:srgbClr val="EFF357">
                  <a:shade val="30000"/>
                  <a:satMod val="115000"/>
                </a:srgbClr>
              </a:gs>
              <a:gs pos="50000">
                <a:srgbClr val="EFF357">
                  <a:shade val="67500"/>
                  <a:satMod val="115000"/>
                </a:srgbClr>
              </a:gs>
              <a:gs pos="100000">
                <a:srgbClr val="EFF357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50" dirty="0" smtClean="0">
                <a:solidFill>
                  <a:schemeClr val="tx1"/>
                </a:solidFill>
              </a:rPr>
              <a:t>Расходы бюджета </a:t>
            </a:r>
          </a:p>
          <a:p>
            <a:pPr algn="ctr"/>
            <a:r>
              <a:rPr lang="ru-RU" sz="1050" dirty="0" smtClean="0">
                <a:solidFill>
                  <a:schemeClr val="tx1"/>
                </a:solidFill>
              </a:rPr>
              <a:t>1 535 851,3 тыс. руб.</a:t>
            </a:r>
            <a:endParaRPr lang="ru-RU" sz="1050" dirty="0">
              <a:solidFill>
                <a:schemeClr val="tx1"/>
              </a:solidFill>
            </a:endParaRPr>
          </a:p>
        </p:txBody>
      </p:sp>
      <p:sp>
        <p:nvSpPr>
          <p:cNvPr id="36" name="Скругленный прямоугольник 35"/>
          <p:cNvSpPr/>
          <p:nvPr/>
        </p:nvSpPr>
        <p:spPr>
          <a:xfrm>
            <a:off x="10556469" y="2749550"/>
            <a:ext cx="1401082" cy="324239"/>
          </a:xfrm>
          <a:prstGeom prst="roundRect">
            <a:avLst/>
          </a:prstGeom>
          <a:gradFill flip="none" rotWithShape="1">
            <a:gsLst>
              <a:gs pos="0">
                <a:srgbClr val="EFF357">
                  <a:shade val="30000"/>
                  <a:satMod val="115000"/>
                </a:srgbClr>
              </a:gs>
              <a:gs pos="50000">
                <a:srgbClr val="EFF357">
                  <a:shade val="67500"/>
                  <a:satMod val="115000"/>
                </a:srgbClr>
              </a:gs>
              <a:gs pos="100000">
                <a:srgbClr val="EFF357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00" dirty="0" smtClean="0">
                <a:solidFill>
                  <a:schemeClr val="tx1"/>
                </a:solidFill>
              </a:rPr>
              <a:t>Расходы бюджета </a:t>
            </a:r>
          </a:p>
          <a:p>
            <a:pPr algn="ctr"/>
            <a:r>
              <a:rPr lang="ru-RU" sz="900" dirty="0" smtClean="0">
                <a:solidFill>
                  <a:schemeClr val="tx1"/>
                </a:solidFill>
              </a:rPr>
              <a:t>1 547 987,3 тыс. руб.</a:t>
            </a:r>
            <a:endParaRPr lang="ru-RU" sz="900" dirty="0">
              <a:solidFill>
                <a:schemeClr val="tx1"/>
              </a:solidFill>
            </a:endParaRPr>
          </a:p>
        </p:txBody>
      </p:sp>
      <p:sp>
        <p:nvSpPr>
          <p:cNvPr id="37" name="Скругленный прямоугольник 36"/>
          <p:cNvSpPr/>
          <p:nvPr/>
        </p:nvSpPr>
        <p:spPr>
          <a:xfrm>
            <a:off x="8806622" y="2070863"/>
            <a:ext cx="1403935" cy="335246"/>
          </a:xfrm>
          <a:prstGeom prst="roundRect">
            <a:avLst/>
          </a:prstGeom>
          <a:gradFill flip="none" rotWithShape="1">
            <a:gsLst>
              <a:gs pos="0">
                <a:srgbClr val="EFF357">
                  <a:shade val="30000"/>
                  <a:satMod val="115000"/>
                </a:srgbClr>
              </a:gs>
              <a:gs pos="50000">
                <a:srgbClr val="EFF357">
                  <a:shade val="67500"/>
                  <a:satMod val="115000"/>
                </a:srgbClr>
              </a:gs>
              <a:gs pos="100000">
                <a:srgbClr val="EFF357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00" dirty="0" smtClean="0">
                <a:solidFill>
                  <a:schemeClr val="tx1"/>
                </a:solidFill>
              </a:rPr>
              <a:t>Доходы бюджета </a:t>
            </a:r>
          </a:p>
          <a:p>
            <a:pPr algn="ctr"/>
            <a:r>
              <a:rPr lang="ru-RU" sz="900" dirty="0" smtClean="0">
                <a:solidFill>
                  <a:schemeClr val="tx1"/>
                </a:solidFill>
              </a:rPr>
              <a:t>1 541 308,6 тыс. руб.</a:t>
            </a:r>
            <a:endParaRPr lang="ru-RU" sz="900" dirty="0">
              <a:solidFill>
                <a:schemeClr val="tx1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3212835" y="2380218"/>
            <a:ext cx="11466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2017 год</a:t>
            </a:r>
            <a:endParaRPr lang="ru-RU" dirty="0"/>
          </a:p>
        </p:txBody>
      </p:sp>
      <p:sp>
        <p:nvSpPr>
          <p:cNvPr id="39" name="TextBox 38"/>
          <p:cNvSpPr txBox="1"/>
          <p:nvPr/>
        </p:nvSpPr>
        <p:spPr>
          <a:xfrm>
            <a:off x="9768491" y="926539"/>
            <a:ext cx="11466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2019 год</a:t>
            </a:r>
            <a:endParaRPr lang="ru-RU" dirty="0"/>
          </a:p>
        </p:txBody>
      </p:sp>
      <p:sp>
        <p:nvSpPr>
          <p:cNvPr id="40" name="TextBox 39"/>
          <p:cNvSpPr txBox="1"/>
          <p:nvPr/>
        </p:nvSpPr>
        <p:spPr>
          <a:xfrm>
            <a:off x="6318907" y="1394649"/>
            <a:ext cx="11466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2018 год</a:t>
            </a:r>
            <a:endParaRPr lang="ru-RU" dirty="0"/>
          </a:p>
        </p:txBody>
      </p:sp>
      <p:cxnSp>
        <p:nvCxnSpPr>
          <p:cNvPr id="41" name="Прямая соединительная линия 40"/>
          <p:cNvCxnSpPr/>
          <p:nvPr/>
        </p:nvCxnSpPr>
        <p:spPr>
          <a:xfrm flipH="1">
            <a:off x="5135823" y="1990760"/>
            <a:ext cx="935816" cy="711945"/>
          </a:xfrm>
          <a:prstGeom prst="line">
            <a:avLst/>
          </a:prstGeom>
          <a:ln w="38100">
            <a:solidFill>
              <a:srgbClr val="9933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>
            <a:off x="6071638" y="1990760"/>
            <a:ext cx="703450" cy="719103"/>
          </a:xfrm>
          <a:prstGeom prst="line">
            <a:avLst/>
          </a:prstGeom>
          <a:ln w="38100">
            <a:solidFill>
              <a:srgbClr val="9933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/>
          <p:nvPr/>
        </p:nvCxnSpPr>
        <p:spPr>
          <a:xfrm>
            <a:off x="7751399" y="2322133"/>
            <a:ext cx="1045151" cy="1084119"/>
          </a:xfrm>
          <a:prstGeom prst="line">
            <a:avLst/>
          </a:prstGeom>
          <a:ln w="38100">
            <a:solidFill>
              <a:srgbClr val="9933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/>
          <p:nvPr/>
        </p:nvCxnSpPr>
        <p:spPr>
          <a:xfrm flipH="1">
            <a:off x="7209227" y="2337633"/>
            <a:ext cx="508179" cy="1114243"/>
          </a:xfrm>
          <a:prstGeom prst="line">
            <a:avLst/>
          </a:prstGeom>
          <a:ln w="38100">
            <a:solidFill>
              <a:srgbClr val="9933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единительная линия 52"/>
          <p:cNvCxnSpPr/>
          <p:nvPr/>
        </p:nvCxnSpPr>
        <p:spPr>
          <a:xfrm flipH="1">
            <a:off x="8837486" y="1508125"/>
            <a:ext cx="853910" cy="568924"/>
          </a:xfrm>
          <a:prstGeom prst="line">
            <a:avLst/>
          </a:prstGeom>
          <a:ln w="38100">
            <a:solidFill>
              <a:srgbClr val="9933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единительная линия 55"/>
          <p:cNvCxnSpPr/>
          <p:nvPr/>
        </p:nvCxnSpPr>
        <p:spPr>
          <a:xfrm>
            <a:off x="9708916" y="1501032"/>
            <a:ext cx="471751" cy="569831"/>
          </a:xfrm>
          <a:prstGeom prst="line">
            <a:avLst/>
          </a:prstGeom>
          <a:ln w="38100">
            <a:solidFill>
              <a:srgbClr val="9933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Прямая соединительная линия 65"/>
          <p:cNvCxnSpPr/>
          <p:nvPr/>
        </p:nvCxnSpPr>
        <p:spPr>
          <a:xfrm>
            <a:off x="11032747" y="1789694"/>
            <a:ext cx="897316" cy="978684"/>
          </a:xfrm>
          <a:prstGeom prst="line">
            <a:avLst/>
          </a:prstGeom>
          <a:ln w="38100">
            <a:solidFill>
              <a:srgbClr val="9933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Прямая соединительная линия 68"/>
          <p:cNvCxnSpPr/>
          <p:nvPr/>
        </p:nvCxnSpPr>
        <p:spPr>
          <a:xfrm flipH="1">
            <a:off x="10585361" y="1780153"/>
            <a:ext cx="436655" cy="969397"/>
          </a:xfrm>
          <a:prstGeom prst="line">
            <a:avLst/>
          </a:prstGeom>
          <a:ln w="38100">
            <a:solidFill>
              <a:srgbClr val="9933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Скругленный прямоугольник 71"/>
          <p:cNvSpPr/>
          <p:nvPr/>
        </p:nvSpPr>
        <p:spPr>
          <a:xfrm>
            <a:off x="5973119" y="4438896"/>
            <a:ext cx="1872322" cy="474652"/>
          </a:xfrm>
          <a:prstGeom prst="roundRect">
            <a:avLst/>
          </a:prstGeom>
          <a:solidFill>
            <a:srgbClr val="99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bg1"/>
                </a:solidFill>
              </a:rPr>
              <a:t>Дефицит бюджета </a:t>
            </a:r>
          </a:p>
          <a:p>
            <a:pPr algn="ctr"/>
            <a:r>
              <a:rPr lang="ru-RU" sz="1200" dirty="0" smtClean="0">
                <a:solidFill>
                  <a:schemeClr val="bg1"/>
                </a:solidFill>
              </a:rPr>
              <a:t>9 406,7 тыс. руб.</a:t>
            </a:r>
            <a:endParaRPr lang="ru-RU" sz="1200" dirty="0">
              <a:solidFill>
                <a:schemeClr val="bg1"/>
              </a:solidFill>
            </a:endParaRPr>
          </a:p>
        </p:txBody>
      </p:sp>
      <p:sp>
        <p:nvSpPr>
          <p:cNvPr id="73" name="Скругленный прямоугольник 72"/>
          <p:cNvSpPr/>
          <p:nvPr/>
        </p:nvSpPr>
        <p:spPr>
          <a:xfrm>
            <a:off x="9405646" y="3472690"/>
            <a:ext cx="1872322" cy="474652"/>
          </a:xfrm>
          <a:prstGeom prst="roundRect">
            <a:avLst/>
          </a:prstGeom>
          <a:solidFill>
            <a:srgbClr val="99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bg1"/>
                </a:solidFill>
              </a:rPr>
              <a:t>Дефицит бюджета </a:t>
            </a:r>
          </a:p>
          <a:p>
            <a:pPr algn="ctr"/>
            <a:r>
              <a:rPr lang="ru-RU" sz="1200" dirty="0" smtClean="0">
                <a:solidFill>
                  <a:schemeClr val="bg1"/>
                </a:solidFill>
              </a:rPr>
              <a:t>6 678,7 тыс. руб.</a:t>
            </a:r>
            <a:endParaRPr lang="ru-RU" sz="1200" dirty="0">
              <a:solidFill>
                <a:schemeClr val="bg1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409074" y="258617"/>
            <a:ext cx="1747108" cy="73866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1. Общие характеристики бюджета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802316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7336" y="253340"/>
            <a:ext cx="8915399" cy="708561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Муниципальные программы</a:t>
            </a:r>
            <a:endParaRPr lang="ru-RU" sz="32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E6C1A-CFEF-4659-9779-4B184D2C5FA7}" type="slidenum">
              <a:rPr lang="ru-RU" smtClean="0"/>
              <a:pPr/>
              <a:t>30</a:t>
            </a:fld>
            <a:endParaRPr lang="ru-RU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5144407"/>
              </p:ext>
            </p:extLst>
          </p:nvPr>
        </p:nvGraphicFramePr>
        <p:xfrm>
          <a:off x="1887082" y="1238900"/>
          <a:ext cx="9893240" cy="40781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1110"/>
                <a:gridCol w="5937662"/>
                <a:gridCol w="1092530"/>
                <a:gridCol w="1104405"/>
                <a:gridCol w="118753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№ п/п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Наименование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2017 год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2018 год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2019 год</a:t>
                      </a:r>
                      <a:endParaRPr lang="ru-RU" sz="1600" dirty="0"/>
                    </a:p>
                  </a:txBody>
                  <a:tcPr anchor="ctr"/>
                </a:tc>
              </a:tr>
              <a:tr h="808010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14.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Кемеровского муниципального района "Энергосбережение и повышение энергоэффективности Кемеровского муниципального района"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3 000,0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3 000,0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3 000,0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740296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15.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Кемеровского муниципального района "Обеспечение безопасности</a:t>
                      </a:r>
                      <a:r>
                        <a:rPr lang="ru-RU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дорожного движения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980,0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980,0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980,0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969069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16.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Кемеровского муниципального района "Управление муниципальными финансами Кемеровского муниципального района"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131 531,0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112 495,0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119 568,0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606323"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16.1.</a:t>
                      </a:r>
                      <a:endParaRPr lang="ru-RU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Подпрограмма "Обеспечение сбалансированности и устойчивости</a:t>
                      </a:r>
                      <a:r>
                        <a:rPr lang="ru-RU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бюджетной системы Кемеровского муниципального района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119 341,0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98 395,0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106 658,0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16.2.</a:t>
                      </a:r>
                      <a:endParaRPr lang="ru-RU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Подпрограмма</a:t>
                      </a:r>
                      <a:r>
                        <a:rPr lang="ru-RU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"</a:t>
                      </a:r>
                      <a:r>
                        <a:rPr lang="ru-RU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Управление муниципальным долгом Кемеровского муниципального района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12 190,0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14 100,0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</a:t>
                      </a:r>
                      <a:r>
                        <a:rPr lang="ru-RU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910,0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0781700" y="961901"/>
            <a:ext cx="118753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/>
              <a:t>т</a:t>
            </a:r>
            <a:r>
              <a:rPr lang="ru-RU" sz="1200" dirty="0" smtClean="0"/>
              <a:t>ыс. рублей</a:t>
            </a:r>
            <a:endParaRPr lang="ru-RU" sz="1200" dirty="0"/>
          </a:p>
        </p:txBody>
      </p:sp>
      <p:sp>
        <p:nvSpPr>
          <p:cNvPr id="10" name="TextBox 9"/>
          <p:cNvSpPr txBox="1"/>
          <p:nvPr/>
        </p:nvSpPr>
        <p:spPr>
          <a:xfrm>
            <a:off x="409074" y="258617"/>
            <a:ext cx="1479884" cy="52322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3. Расходы бюджета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2762242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89212" y="332601"/>
            <a:ext cx="8915399" cy="827314"/>
          </a:xfrm>
        </p:spPr>
        <p:txBody>
          <a:bodyPr>
            <a:normAutofit/>
          </a:bodyPr>
          <a:lstStyle/>
          <a:p>
            <a:r>
              <a:rPr lang="ru-RU" sz="3200" dirty="0" smtClean="0"/>
              <a:t>Раздел 4. Межбюджетные отношения</a:t>
            </a:r>
            <a:endParaRPr lang="ru-RU" sz="32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E6C1A-CFEF-4659-9779-4B184D2C5FA7}" type="slidenum">
              <a:rPr lang="ru-RU" smtClean="0"/>
              <a:pPr/>
              <a:t>31</a:t>
            </a:fld>
            <a:endParaRPr lang="ru-RU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4366780"/>
              </p:ext>
            </p:extLst>
          </p:nvPr>
        </p:nvGraphicFramePr>
        <p:xfrm>
          <a:off x="2030524" y="1677389"/>
          <a:ext cx="9619016" cy="4480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43897"/>
                <a:gridCol w="1520042"/>
                <a:gridCol w="1365662"/>
                <a:gridCol w="1389415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Показатели</a:t>
                      </a:r>
                      <a:endParaRPr lang="ru-RU" sz="1400" dirty="0"/>
                    </a:p>
                  </a:txBody>
                  <a:tcPr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2017 год</a:t>
                      </a:r>
                      <a:endParaRPr lang="ru-RU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2018 год</a:t>
                      </a:r>
                      <a:endParaRPr lang="ru-RU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2019 год</a:t>
                      </a:r>
                      <a:endParaRPr lang="ru-RU" sz="1400" dirty="0"/>
                    </a:p>
                  </a:txBody>
                  <a:tcPr>
                    <a:lnL w="12700" cmpd="sng">
                      <a:noFill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45819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Доходы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1 607 552,4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1 526 444,6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1 541 308,6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83672">
                <a:tc>
                  <a:txBody>
                    <a:bodyPr/>
                    <a:lstStyle/>
                    <a:p>
                      <a:r>
                        <a:rPr lang="ru-RU" sz="1400" b="0" i="1" dirty="0" smtClean="0">
                          <a:solidFill>
                            <a:schemeClr val="tx1"/>
                          </a:solidFill>
                        </a:rPr>
                        <a:t>в том числе получаемые</a:t>
                      </a:r>
                      <a:endParaRPr lang="ru-RU" sz="1400" b="0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45275">
                <a:tc>
                  <a:txBody>
                    <a:bodyPr/>
                    <a:lstStyle/>
                    <a:p>
                      <a:r>
                        <a:rPr lang="ru-RU" sz="1400" b="1" i="1" dirty="0" smtClean="0">
                          <a:solidFill>
                            <a:schemeClr val="tx1"/>
                          </a:solidFill>
                        </a:rPr>
                        <a:t>из бюджета</a:t>
                      </a:r>
                      <a:r>
                        <a:rPr lang="ru-RU" sz="1400" b="1" i="1" baseline="0" dirty="0" smtClean="0">
                          <a:solidFill>
                            <a:schemeClr val="tx1"/>
                          </a:solidFill>
                        </a:rPr>
                        <a:t> субъекта Российской Федерации</a:t>
                      </a:r>
                      <a:endParaRPr lang="ru-RU" sz="1400" b="1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i="1" dirty="0" smtClean="0">
                          <a:solidFill>
                            <a:schemeClr val="tx1"/>
                          </a:solidFill>
                        </a:rPr>
                        <a:t>795 989,1</a:t>
                      </a:r>
                      <a:endParaRPr lang="ru-RU" sz="1400" b="1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i="1" dirty="0" smtClean="0">
                          <a:solidFill>
                            <a:schemeClr val="tx1"/>
                          </a:solidFill>
                        </a:rPr>
                        <a:t>700 691,3</a:t>
                      </a:r>
                      <a:endParaRPr lang="ru-RU" sz="1400" b="1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i="1" dirty="0" smtClean="0">
                          <a:solidFill>
                            <a:schemeClr val="tx1"/>
                          </a:solidFill>
                        </a:rPr>
                        <a:t>697 901,3</a:t>
                      </a:r>
                      <a:endParaRPr lang="ru-RU" sz="1400" b="1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Дотации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129 834,0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47 480,0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48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</a:rPr>
                        <a:t> 088,0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Субсидии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11 361,7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12 114,7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12 114,7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Субвенции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654 793,4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641 096,6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637 698,6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ru-RU" sz="1400" b="1" i="1" dirty="0" smtClean="0">
                          <a:solidFill>
                            <a:schemeClr val="tx1"/>
                          </a:solidFill>
                        </a:rPr>
                        <a:t>из бюджетов сельских поселений</a:t>
                      </a:r>
                      <a:endParaRPr lang="ru-RU" sz="1400" b="1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i="1" dirty="0" smtClean="0">
                          <a:solidFill>
                            <a:schemeClr val="tx1"/>
                          </a:solidFill>
                        </a:rPr>
                        <a:t>72 170,3</a:t>
                      </a:r>
                      <a:endParaRPr lang="ru-RU" sz="1400" b="1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i="1" dirty="0" smtClean="0">
                          <a:solidFill>
                            <a:schemeClr val="tx1"/>
                          </a:solidFill>
                        </a:rPr>
                        <a:t>70 850,3</a:t>
                      </a:r>
                      <a:endParaRPr lang="ru-RU" sz="1400" b="1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i="1" dirty="0" smtClean="0">
                          <a:solidFill>
                            <a:schemeClr val="tx1"/>
                          </a:solidFill>
                        </a:rPr>
                        <a:t>72 967,3</a:t>
                      </a:r>
                      <a:endParaRPr lang="ru-RU" sz="1400" b="1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ru-RU" sz="1400" b="0" i="0" dirty="0" smtClean="0">
                          <a:solidFill>
                            <a:schemeClr val="tx1"/>
                          </a:solidFill>
                        </a:rPr>
                        <a:t>Осуществление части полномочий по решению вопросов местного значения</a:t>
                      </a:r>
                      <a:endParaRPr lang="ru-RU" sz="1400" b="0" i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dirty="0" smtClean="0">
                          <a:solidFill>
                            <a:schemeClr val="tx1"/>
                          </a:solidFill>
                        </a:rPr>
                        <a:t>72 170,3</a:t>
                      </a:r>
                      <a:endParaRPr lang="ru-RU" sz="1400" b="0" i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dirty="0" smtClean="0">
                          <a:solidFill>
                            <a:schemeClr val="tx1"/>
                          </a:solidFill>
                        </a:rPr>
                        <a:t>70 850,3</a:t>
                      </a:r>
                      <a:endParaRPr lang="ru-RU" sz="1400" b="0" i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dirty="0" smtClean="0">
                          <a:solidFill>
                            <a:schemeClr val="tx1"/>
                          </a:solidFill>
                        </a:rPr>
                        <a:t>72 967,3</a:t>
                      </a:r>
                      <a:endParaRPr lang="ru-RU" sz="1400" b="0" i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Расходы</a:t>
                      </a:r>
                      <a:endParaRPr lang="ru-RU" sz="1400" b="1" dirty="0"/>
                    </a:p>
                  </a:txBody>
                  <a:tcPr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 1 622 123,1</a:t>
                      </a:r>
                      <a:endParaRPr lang="ru-RU" sz="1400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1 535 851,3</a:t>
                      </a:r>
                      <a:endParaRPr lang="ru-RU" sz="1400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1 547 987,3</a:t>
                      </a:r>
                      <a:endParaRPr lang="ru-RU" sz="1400" b="1" dirty="0"/>
                    </a:p>
                  </a:txBody>
                  <a:tcPr>
                    <a:lnL w="12700" cmpd="sng">
                      <a:noFill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ru-RU" sz="1400" b="0" i="1" dirty="0" smtClean="0"/>
                        <a:t>в том числе</a:t>
                      </a:r>
                      <a:endParaRPr lang="ru-RU" sz="1400" b="0" i="1" dirty="0"/>
                    </a:p>
                  </a:txBody>
                  <a:tcPr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/>
                    </a:p>
                  </a:txBody>
                  <a:tcPr>
                    <a:lnL w="12700" cmpd="sng">
                      <a:noFill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ru-RU" sz="1400" b="1" i="1" dirty="0" smtClean="0"/>
                        <a:t>направляемые в бюджеты</a:t>
                      </a:r>
                      <a:r>
                        <a:rPr lang="ru-RU" sz="1400" b="1" i="1" baseline="0" dirty="0" smtClean="0"/>
                        <a:t> сельских поселений</a:t>
                      </a:r>
                      <a:endParaRPr lang="ru-RU" sz="1400" b="1" i="1" dirty="0"/>
                    </a:p>
                  </a:txBody>
                  <a:tcPr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i="1" dirty="0" smtClean="0"/>
                        <a:t>111 178,4</a:t>
                      </a:r>
                      <a:endParaRPr lang="ru-RU" sz="1400" b="1" i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i="1" dirty="0" smtClean="0"/>
                        <a:t>90 232,4</a:t>
                      </a:r>
                      <a:endParaRPr lang="ru-RU" sz="1400" b="1" i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i="1" dirty="0" smtClean="0"/>
                        <a:t>98 495,4</a:t>
                      </a:r>
                      <a:endParaRPr lang="ru-RU" sz="1400" b="1" i="1" dirty="0"/>
                    </a:p>
                  </a:txBody>
                  <a:tcPr>
                    <a:lnL w="12700" cmpd="sng">
                      <a:noFill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Дотации</a:t>
                      </a:r>
                      <a:endParaRPr lang="ru-RU" sz="1400" dirty="0"/>
                    </a:p>
                  </a:txBody>
                  <a:tcPr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109 341,0</a:t>
                      </a:r>
                      <a:endParaRPr lang="ru-RU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88 395,0</a:t>
                      </a:r>
                      <a:endParaRPr lang="ru-RU" sz="1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96 658,0</a:t>
                      </a:r>
                      <a:endParaRPr lang="ru-RU" sz="1400" dirty="0"/>
                    </a:p>
                  </a:txBody>
                  <a:tcPr>
                    <a:lnL w="12700" cmpd="sng">
                      <a:noFill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Субвенции</a:t>
                      </a:r>
                      <a:endParaRPr lang="ru-RU" sz="1400" dirty="0"/>
                    </a:p>
                  </a:txBody>
                  <a:tcPr>
                    <a:lnL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 1 837,4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1 837,4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1 837,4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0639196" y="1292262"/>
            <a:ext cx="118753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/>
              <a:t>т</a:t>
            </a:r>
            <a:r>
              <a:rPr lang="ru-RU" sz="1200" dirty="0" smtClean="0"/>
              <a:t>ыс. рублей</a:t>
            </a:r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1804253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625434"/>
          </a:xfrm>
        </p:spPr>
        <p:txBody>
          <a:bodyPr>
            <a:normAutofit/>
          </a:bodyPr>
          <a:lstStyle/>
          <a:p>
            <a:r>
              <a:rPr lang="ru-RU" sz="3200" dirty="0" smtClean="0"/>
              <a:t>Раздел 5. Муниципальный долг</a:t>
            </a:r>
            <a:endParaRPr lang="ru-RU" sz="32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E6C1A-CFEF-4659-9779-4B184D2C5FA7}" type="slidenum">
              <a:rPr lang="ru-RU" smtClean="0"/>
              <a:pPr/>
              <a:t>32</a:t>
            </a:fld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40883" y="2529409"/>
            <a:ext cx="2396237" cy="1794584"/>
          </a:xfrm>
          <a:prstGeom prst="rect">
            <a:avLst/>
          </a:prstGeom>
        </p:spPr>
      </p:pic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:p14="http://schemas.microsoft.com/office/powerpoint/2010/main" val="1707103508"/>
              </p:ext>
            </p:extLst>
          </p:nvPr>
        </p:nvGraphicFramePr>
        <p:xfrm>
          <a:off x="2032000" y="1881909"/>
          <a:ext cx="7408883" cy="50470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112714" y="1420244"/>
            <a:ext cx="7967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млн. рублей</a:t>
            </a:r>
            <a:endParaRPr lang="ru-RU" sz="1200" dirty="0"/>
          </a:p>
        </p:txBody>
      </p:sp>
      <p:sp>
        <p:nvSpPr>
          <p:cNvPr id="7" name="TextBox 6"/>
          <p:cNvSpPr txBox="1"/>
          <p:nvPr/>
        </p:nvSpPr>
        <p:spPr>
          <a:xfrm>
            <a:off x="3171093" y="2683297"/>
            <a:ext cx="7318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148,9</a:t>
            </a:r>
            <a:endParaRPr lang="ru-RU" sz="1400" dirty="0"/>
          </a:p>
        </p:txBody>
      </p:sp>
      <p:sp>
        <p:nvSpPr>
          <p:cNvPr id="8" name="TextBox 7"/>
          <p:cNvSpPr txBox="1"/>
          <p:nvPr/>
        </p:nvSpPr>
        <p:spPr>
          <a:xfrm>
            <a:off x="4409895" y="2375520"/>
            <a:ext cx="70091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169,0</a:t>
            </a:r>
            <a:endParaRPr lang="ru-RU" sz="1400" dirty="0"/>
          </a:p>
        </p:txBody>
      </p:sp>
      <p:sp>
        <p:nvSpPr>
          <p:cNvPr id="10" name="TextBox 9"/>
          <p:cNvSpPr txBox="1"/>
          <p:nvPr/>
        </p:nvSpPr>
        <p:spPr>
          <a:xfrm>
            <a:off x="5623766" y="2221629"/>
            <a:ext cx="7880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179,0</a:t>
            </a:r>
            <a:endParaRPr lang="ru-RU" sz="1400" dirty="0"/>
          </a:p>
        </p:txBody>
      </p:sp>
      <p:sp>
        <p:nvSpPr>
          <p:cNvPr id="11" name="TextBox 10"/>
          <p:cNvSpPr txBox="1"/>
          <p:nvPr/>
        </p:nvSpPr>
        <p:spPr>
          <a:xfrm>
            <a:off x="6846849" y="2067741"/>
            <a:ext cx="7917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185,0</a:t>
            </a:r>
            <a:endParaRPr lang="ru-RU" sz="1400" dirty="0"/>
          </a:p>
        </p:txBody>
      </p:sp>
      <p:sp>
        <p:nvSpPr>
          <p:cNvPr id="12" name="TextBox 11"/>
          <p:cNvSpPr txBox="1"/>
          <p:nvPr/>
        </p:nvSpPr>
        <p:spPr>
          <a:xfrm>
            <a:off x="8106937" y="1969607"/>
            <a:ext cx="62638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189,0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561831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89212" y="348097"/>
            <a:ext cx="9179235" cy="649184"/>
          </a:xfrm>
        </p:spPr>
        <p:txBody>
          <a:bodyPr>
            <a:normAutofit/>
          </a:bodyPr>
          <a:lstStyle/>
          <a:p>
            <a:r>
              <a:rPr lang="ru-RU" sz="3200" dirty="0"/>
              <a:t>Муниципальные внутренние </a:t>
            </a:r>
            <a:r>
              <a:rPr lang="ru-RU" sz="3200" dirty="0" smtClean="0"/>
              <a:t>заимствования</a:t>
            </a:r>
            <a:endParaRPr lang="ru-RU" sz="32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E6C1A-CFEF-4659-9779-4B184D2C5FA7}" type="slidenum">
              <a:rPr lang="ru-RU" smtClean="0"/>
              <a:pPr/>
              <a:t>4</a:t>
            </a:fld>
            <a:endParaRPr lang="ru-RU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4408212"/>
              </p:ext>
            </p:extLst>
          </p:nvPr>
        </p:nvGraphicFramePr>
        <p:xfrm>
          <a:off x="2030682" y="1496274"/>
          <a:ext cx="9737765" cy="43701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20980"/>
                <a:gridCol w="1301525"/>
                <a:gridCol w="1195036"/>
                <a:gridCol w="1242364"/>
                <a:gridCol w="1277860"/>
              </a:tblGrid>
              <a:tr h="517464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Показатель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2016 год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2017 год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2018 год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2019 год</a:t>
                      </a:r>
                      <a:endParaRPr lang="ru-RU" dirty="0"/>
                    </a:p>
                  </a:txBody>
                  <a:tcPr/>
                </a:tc>
              </a:tr>
              <a:tr h="517464"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Всего: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20 095,5</a:t>
                      </a:r>
                      <a:endParaRPr lang="ru-RU" sz="16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10 000,0</a:t>
                      </a:r>
                      <a:endParaRPr lang="ru-RU" sz="16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6 000,0</a:t>
                      </a:r>
                      <a:endParaRPr lang="ru-RU" sz="16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4 000,0</a:t>
                      </a:r>
                      <a:endParaRPr lang="ru-RU" sz="16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53541"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в том числе: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6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6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6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6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693791"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Бюджетные кредиты от других бюджетов бюджетной системы Российской Федерации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95,5</a:t>
                      </a:r>
                      <a:endParaRPr lang="ru-RU" sz="16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  <a:endParaRPr lang="ru-RU" sz="16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-49 000,0</a:t>
                      </a:r>
                      <a:endParaRPr lang="ru-RU" sz="16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-25 000,0</a:t>
                      </a:r>
                      <a:endParaRPr lang="ru-RU" sz="16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82254"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получение </a:t>
                      </a:r>
                    </a:p>
                  </a:txBody>
                  <a:tcPr marL="342900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50 000,0</a:t>
                      </a:r>
                      <a:endParaRPr lang="ru-RU" sz="16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  <a:endParaRPr lang="ru-RU" sz="16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  <a:endParaRPr lang="ru-RU" sz="16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  <a:endParaRPr lang="ru-RU" sz="16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97695"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>
                          <a:effectLst/>
                          <a:latin typeface="Times New Roman" panose="02020603050405020304" pitchFamily="18" charset="0"/>
                        </a:rPr>
                        <a:t>погашение </a:t>
                      </a:r>
                    </a:p>
                  </a:txBody>
                  <a:tcPr marL="342900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-49 904,5</a:t>
                      </a:r>
                      <a:endParaRPr lang="ru-RU" sz="16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  <a:endParaRPr lang="ru-RU" sz="16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-49 000,0</a:t>
                      </a:r>
                      <a:endParaRPr lang="ru-RU" sz="16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-25 000,0</a:t>
                      </a:r>
                      <a:endParaRPr lang="ru-RU" sz="16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693791"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Кредиты кредитных организаций в валюте Российской Федерации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29</a:t>
                      </a:r>
                      <a:r>
                        <a:rPr lang="ru-RU" sz="1600" b="1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 000,0</a:t>
                      </a:r>
                      <a:endParaRPr lang="ru-RU" sz="16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10 000,0</a:t>
                      </a:r>
                      <a:endParaRPr lang="ru-RU" sz="16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55 000,0</a:t>
                      </a:r>
                      <a:endParaRPr lang="ru-RU" sz="16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29 000,0</a:t>
                      </a:r>
                      <a:endParaRPr lang="ru-RU" sz="16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99871"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>
                          <a:effectLst/>
                          <a:latin typeface="Times New Roman" panose="02020603050405020304" pitchFamily="18" charset="0"/>
                        </a:rPr>
                        <a:t>получение </a:t>
                      </a:r>
                    </a:p>
                  </a:txBody>
                  <a:tcPr marL="342900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120</a:t>
                      </a:r>
                      <a:r>
                        <a:rPr lang="ru-RU" sz="1600" b="0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 000,0</a:t>
                      </a:r>
                      <a:endParaRPr lang="ru-RU" sz="16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125 600,0</a:t>
                      </a:r>
                      <a:endParaRPr lang="ru-RU" sz="16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177 400,0</a:t>
                      </a:r>
                      <a:endParaRPr lang="ru-RU" sz="16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148 600,0</a:t>
                      </a:r>
                      <a:endParaRPr lang="ru-RU" sz="16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414265"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погашение </a:t>
                      </a:r>
                    </a:p>
                  </a:txBody>
                  <a:tcPr marL="342900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-100 000,0</a:t>
                      </a:r>
                      <a:endParaRPr lang="ru-RU" sz="16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-115 600,0</a:t>
                      </a:r>
                      <a:endParaRPr lang="ru-RU" sz="16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-122 400,0</a:t>
                      </a:r>
                      <a:endParaRPr lang="ru-RU" sz="16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-119 600,0</a:t>
                      </a:r>
                      <a:endParaRPr lang="ru-RU" sz="16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0580914" y="1175908"/>
            <a:ext cx="118753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/>
              <a:t>т</a:t>
            </a:r>
            <a:r>
              <a:rPr lang="ru-RU" sz="1200" dirty="0" smtClean="0"/>
              <a:t>ыс. рублей</a:t>
            </a:r>
            <a:endParaRPr lang="ru-RU" sz="1200" dirty="0"/>
          </a:p>
        </p:txBody>
      </p:sp>
      <p:sp>
        <p:nvSpPr>
          <p:cNvPr id="8" name="TextBox 7"/>
          <p:cNvSpPr txBox="1"/>
          <p:nvPr/>
        </p:nvSpPr>
        <p:spPr>
          <a:xfrm>
            <a:off x="409074" y="258617"/>
            <a:ext cx="1747108" cy="73866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sz="1400" dirty="0"/>
              <a:t>1</a:t>
            </a:r>
            <a:r>
              <a:rPr lang="ru-RU" sz="1400" dirty="0" smtClean="0"/>
              <a:t>. Общие характеристики бюджета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621270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89212" y="455221"/>
            <a:ext cx="8915399" cy="1100447"/>
          </a:xfrm>
        </p:spPr>
        <p:txBody>
          <a:bodyPr>
            <a:normAutofit/>
          </a:bodyPr>
          <a:lstStyle/>
          <a:p>
            <a:r>
              <a:rPr lang="ru-RU" sz="3200" dirty="0"/>
              <a:t>Основные приоритеты бюджетной </a:t>
            </a:r>
            <a:r>
              <a:rPr lang="ru-RU" sz="3200" dirty="0" smtClean="0"/>
              <a:t>и налоговой политики</a:t>
            </a:r>
            <a:endParaRPr lang="ru-RU" sz="32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E6C1A-CFEF-4659-9779-4B184D2C5FA7}" type="slidenum">
              <a:rPr lang="ru-RU" smtClean="0"/>
              <a:pPr/>
              <a:t>5</a:t>
            </a:fld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1675802" y="1722974"/>
            <a:ext cx="521188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/>
              <a:t>Обеспечение полного и своевременного поступления денежных средств в </a:t>
            </a:r>
            <a:r>
              <a:rPr lang="ru-RU" dirty="0" smtClean="0"/>
              <a:t>бюджет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 smtClean="0"/>
              <a:t>Расширение </a:t>
            </a:r>
            <a:r>
              <a:rPr lang="ru-RU" dirty="0"/>
              <a:t>мероприятий по мобилизации дополнительных налоговых поступлений в бюджет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/>
              <a:t>Сокращение объемов задолженности по </a:t>
            </a:r>
            <a:r>
              <a:rPr lang="ru-RU" dirty="0" smtClean="0"/>
              <a:t>доходам </a:t>
            </a:r>
            <a:endParaRPr lang="ru-RU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/>
              <a:t>Гарантированное исполнение действующих расходных обязательств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 smtClean="0"/>
              <a:t>Планирование </a:t>
            </a:r>
            <a:r>
              <a:rPr lang="ru-RU" dirty="0"/>
              <a:t>программно-целевым методом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 smtClean="0"/>
              <a:t>Снижение дефицита бюджета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 smtClean="0"/>
              <a:t>Обеспечение устойчивости бюджета</a:t>
            </a: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5402"/>
          <a:stretch/>
        </p:blipFill>
        <p:spPr>
          <a:xfrm>
            <a:off x="7251911" y="1839766"/>
            <a:ext cx="4619500" cy="429073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09074" y="258617"/>
            <a:ext cx="1747108" cy="73866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1. Общие характеристики бюджета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2597502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89212" y="443346"/>
            <a:ext cx="8915399" cy="637309"/>
          </a:xfrm>
        </p:spPr>
        <p:txBody>
          <a:bodyPr>
            <a:normAutofit/>
          </a:bodyPr>
          <a:lstStyle/>
          <a:p>
            <a:r>
              <a:rPr lang="ru-RU" sz="3200" dirty="0" smtClean="0"/>
              <a:t>Раздел 2. Доходы бюджета</a:t>
            </a:r>
            <a:endParaRPr lang="ru-RU" sz="32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89212" y="1609725"/>
            <a:ext cx="6436035" cy="3549901"/>
          </a:xfrm>
        </p:spPr>
        <p:txBody>
          <a:bodyPr>
            <a:normAutofit/>
          </a:bodyPr>
          <a:lstStyle/>
          <a:p>
            <a:pPr marL="342900" indent="-342900">
              <a:buAutoNum type="arabicPeriod"/>
            </a:pPr>
            <a:r>
              <a:rPr lang="ru-RU" dirty="0" smtClean="0"/>
              <a:t>Структура доходов бюджета района</a:t>
            </a:r>
          </a:p>
          <a:p>
            <a:pPr marL="342900" indent="-342900">
              <a:buAutoNum type="arabicPeriod"/>
            </a:pPr>
            <a:r>
              <a:rPr lang="ru-RU" dirty="0" smtClean="0"/>
              <a:t>Налоговые доходы</a:t>
            </a:r>
          </a:p>
          <a:p>
            <a:pPr marL="342900" indent="-342900">
              <a:buAutoNum type="arabicPeriod"/>
            </a:pPr>
            <a:r>
              <a:rPr lang="ru-RU" dirty="0" smtClean="0"/>
              <a:t>Неналоговые доходы</a:t>
            </a:r>
          </a:p>
          <a:p>
            <a:pPr marL="342900" indent="-342900">
              <a:buAutoNum type="arabicPeriod"/>
            </a:pPr>
            <a:r>
              <a:rPr lang="ru-RU" dirty="0" smtClean="0"/>
              <a:t>Безвозмездные поступления</a:t>
            </a:r>
          </a:p>
          <a:p>
            <a:pPr marL="342900" indent="-342900">
              <a:buAutoNum type="arabicPeriod"/>
            </a:pPr>
            <a:r>
              <a:rPr lang="ru-RU" dirty="0" smtClean="0"/>
              <a:t>Основные мероприятия по мобилизации доходов бюджета</a:t>
            </a:r>
          </a:p>
          <a:p>
            <a:pPr marL="342900" indent="-342900">
              <a:buAutoNum type="arabicPeriod"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E6C1A-CFEF-4659-9779-4B184D2C5FA7}" type="slidenum">
              <a:rPr lang="ru-RU" smtClean="0"/>
              <a:pPr/>
              <a:t>6</a:t>
            </a:fld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74629" y="2058901"/>
            <a:ext cx="2117306" cy="3100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7370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89212" y="229589"/>
            <a:ext cx="8915399" cy="827314"/>
          </a:xfrm>
        </p:spPr>
        <p:txBody>
          <a:bodyPr>
            <a:normAutofit/>
          </a:bodyPr>
          <a:lstStyle/>
          <a:p>
            <a:r>
              <a:rPr lang="ru-RU" sz="3200" dirty="0" smtClean="0"/>
              <a:t>Структура доходов бюджета района</a:t>
            </a:r>
            <a:endParaRPr lang="ru-RU" sz="32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E6C1A-CFEF-4659-9779-4B184D2C5FA7}" type="slidenum">
              <a:rPr lang="ru-RU" smtClean="0"/>
              <a:pPr/>
              <a:t>7</a:t>
            </a:fld>
            <a:endParaRPr lang="ru-RU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2532338"/>
              </p:ext>
            </p:extLst>
          </p:nvPr>
        </p:nvGraphicFramePr>
        <p:xfrm>
          <a:off x="2004348" y="1197807"/>
          <a:ext cx="9870977" cy="23006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45748"/>
                <a:gridCol w="1047455"/>
                <a:gridCol w="1022002"/>
                <a:gridCol w="1113932"/>
                <a:gridCol w="1011751"/>
                <a:gridCol w="1080655"/>
                <a:gridCol w="1033153"/>
                <a:gridCol w="1116281"/>
              </a:tblGrid>
              <a:tr h="352870">
                <a:tc rowSpan="2"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n>
                            <a:noFill/>
                          </a:ln>
                          <a:latin typeface="+mn-lt"/>
                        </a:rPr>
                        <a:t>Показатель</a:t>
                      </a:r>
                      <a:endParaRPr lang="ru-RU" sz="1200" dirty="0">
                        <a:ln>
                          <a:noFill/>
                        </a:ln>
                        <a:latin typeface="+mn-lt"/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n>
                            <a:noFill/>
                          </a:ln>
                          <a:latin typeface="+mn-lt"/>
                        </a:rPr>
                        <a:t>2016 год</a:t>
                      </a:r>
                      <a:endParaRPr lang="ru-RU" sz="1200" dirty="0">
                        <a:ln>
                          <a:noFill/>
                        </a:ln>
                        <a:latin typeface="+mn-lt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n>
                            <a:noFill/>
                          </a:ln>
                        </a:rPr>
                        <a:t>2017 год</a:t>
                      </a:r>
                      <a:endParaRPr lang="ru-RU" sz="1200" dirty="0">
                        <a:ln>
                          <a:noFill/>
                        </a:ln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11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n>
                            <a:noFill/>
                          </a:ln>
                        </a:rPr>
                        <a:t>2018</a:t>
                      </a:r>
                      <a:r>
                        <a:rPr lang="ru-RU" sz="1200" baseline="0" dirty="0" smtClean="0">
                          <a:ln>
                            <a:noFill/>
                          </a:ln>
                        </a:rPr>
                        <a:t> год</a:t>
                      </a:r>
                      <a:endParaRPr lang="ru-RU" sz="1200" dirty="0">
                        <a:ln>
                          <a:noFill/>
                        </a:ln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11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n>
                            <a:noFill/>
                          </a:ln>
                        </a:rPr>
                        <a:t>2019 год</a:t>
                      </a:r>
                      <a:endParaRPr lang="ru-RU" sz="1200" dirty="0">
                        <a:ln>
                          <a:noFill/>
                        </a:ln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1100" dirty="0"/>
                    </a:p>
                  </a:txBody>
                  <a:tcPr/>
                </a:tc>
              </a:tr>
              <a:tr h="723873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latin typeface="+mn-lt"/>
                        </a:rPr>
                        <a:t>Сумма</a:t>
                      </a:r>
                      <a:endParaRPr lang="ru-RU" sz="1200" dirty="0">
                        <a:ln>
                          <a:noFill/>
                        </a:ln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latin typeface="+mn-lt"/>
                        </a:rPr>
                        <a:t>Темп роста</a:t>
                      </a:r>
                      <a:r>
                        <a:rPr lang="ru-RU" sz="120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latin typeface="+mn-lt"/>
                        </a:rPr>
                        <a:t> (к 2016 году в %)</a:t>
                      </a:r>
                      <a:endParaRPr lang="ru-RU" sz="1200" dirty="0">
                        <a:ln>
                          <a:noFill/>
                        </a:ln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latin typeface="+mn-lt"/>
                        </a:rPr>
                        <a:t>Сумма</a:t>
                      </a:r>
                      <a:endParaRPr lang="ru-RU" sz="1200" dirty="0">
                        <a:ln>
                          <a:noFill/>
                        </a:ln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latin typeface="+mn-lt"/>
                        </a:rPr>
                        <a:t>Темп роста</a:t>
                      </a:r>
                      <a:r>
                        <a:rPr lang="ru-RU" sz="120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latin typeface="+mn-lt"/>
                        </a:rPr>
                        <a:t> (к 2017 году в %)</a:t>
                      </a:r>
                      <a:endParaRPr lang="ru-RU" sz="1200" dirty="0">
                        <a:ln>
                          <a:noFill/>
                        </a:ln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latin typeface="+mn-lt"/>
                        </a:rPr>
                        <a:t>Сумма</a:t>
                      </a:r>
                      <a:endParaRPr lang="ru-RU" sz="1200" dirty="0">
                        <a:ln>
                          <a:noFill/>
                        </a:ln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latin typeface="+mn-lt"/>
                        </a:rPr>
                        <a:t>Темп роста</a:t>
                      </a:r>
                      <a:r>
                        <a:rPr lang="ru-RU" sz="120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latin typeface="+mn-lt"/>
                        </a:rPr>
                        <a:t> (к 2018 году в %)</a:t>
                      </a:r>
                      <a:endParaRPr lang="ru-RU" sz="1200" dirty="0">
                        <a:ln>
                          <a:noFill/>
                        </a:ln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</a:tr>
              <a:tr h="21723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всего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1 743 703,0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1 607 552,4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92,2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ru-RU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526 444,6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88,8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1 541</a:t>
                      </a:r>
                      <a:r>
                        <a:rPr lang="ru-RU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308,6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101,0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17233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том, числе: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400" b="0" i="0" u="none" strike="noStrike" dirty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400" b="0" i="0" u="none" strike="noStrike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400" b="0" i="0" u="none" strike="noStrike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400" b="0" i="0" u="none" strike="noStrike" dirty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400" b="0" i="0" u="none" strike="noStrike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400" b="0" i="0" u="none" strike="noStrike" dirty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 dirty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32369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Налоговые доходы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240</a:t>
                      </a:r>
                      <a:r>
                        <a:rPr lang="ru-RU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737,3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231 189,0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96,0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243 900,0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71,0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256 902,0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105,3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1723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Неналоговые доходы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560 006,9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504 204,0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90,0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506 718,0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100,5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509 038,0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0536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Безвозмездные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поступления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942 958,8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872</a:t>
                      </a:r>
                      <a:r>
                        <a:rPr lang="ru-RU" sz="14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159,4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78,0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775 826,6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89,1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775 368,6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:p14="http://schemas.microsoft.com/office/powerpoint/2010/main" val="3464988468"/>
              </p:ext>
            </p:extLst>
          </p:nvPr>
        </p:nvGraphicFramePr>
        <p:xfrm>
          <a:off x="1888958" y="3624084"/>
          <a:ext cx="6726122" cy="30321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0711543" y="918403"/>
            <a:ext cx="118753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/>
              <a:t>т</a:t>
            </a:r>
            <a:r>
              <a:rPr lang="ru-RU" sz="1200" dirty="0" smtClean="0"/>
              <a:t>ыс. рублей</a:t>
            </a:r>
            <a:endParaRPr lang="ru-RU" sz="1200" dirty="0"/>
          </a:p>
        </p:txBody>
      </p:sp>
      <p:sp>
        <p:nvSpPr>
          <p:cNvPr id="6" name="TextBox 5"/>
          <p:cNvSpPr txBox="1"/>
          <p:nvPr/>
        </p:nvSpPr>
        <p:spPr>
          <a:xfrm>
            <a:off x="8229600" y="3609264"/>
            <a:ext cx="3962399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Уменьшение доходов в 2017 году связано с уменьшением безвозмездных </a:t>
            </a:r>
            <a:r>
              <a:rPr lang="ru-RU" sz="1600" dirty="0"/>
              <a:t>поступлений от сельских </a:t>
            </a:r>
            <a:r>
              <a:rPr lang="ru-RU" sz="1600" dirty="0" smtClean="0"/>
              <a:t>поселений и из </a:t>
            </a:r>
            <a:r>
              <a:rPr lang="ru-RU" sz="1600" dirty="0"/>
              <a:t>областного бюджета по </a:t>
            </a:r>
            <a:r>
              <a:rPr lang="ru-RU" sz="1600" dirty="0" smtClean="0"/>
              <a:t>дотации и субсидии. Уменьшение налоговых доходов </a:t>
            </a:r>
            <a:r>
              <a:rPr lang="ru-RU" sz="1600" dirty="0"/>
              <a:t>связано </a:t>
            </a:r>
            <a:r>
              <a:rPr lang="ru-RU" sz="1600" dirty="0" smtClean="0"/>
              <a:t>с уменьшением дополнительного норматива отчислений, неналоговых с уменьшением поступлений доходов </a:t>
            </a:r>
            <a:r>
              <a:rPr lang="ru-RU" sz="1600" dirty="0"/>
              <a:t>от аренды земельных участков и </a:t>
            </a:r>
            <a:r>
              <a:rPr lang="ru-RU" sz="1600" dirty="0" smtClean="0"/>
              <a:t>имущества.</a:t>
            </a:r>
            <a:endParaRPr lang="ru-RU" sz="1600" dirty="0"/>
          </a:p>
        </p:txBody>
      </p:sp>
      <p:sp>
        <p:nvSpPr>
          <p:cNvPr id="8" name="TextBox 7"/>
          <p:cNvSpPr txBox="1"/>
          <p:nvPr/>
        </p:nvSpPr>
        <p:spPr>
          <a:xfrm>
            <a:off x="409074" y="258617"/>
            <a:ext cx="1479884" cy="52322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sz="1400" dirty="0"/>
              <a:t>2</a:t>
            </a:r>
            <a:r>
              <a:rPr lang="ru-RU" sz="1400" dirty="0" smtClean="0"/>
              <a:t>. Доходы бюджета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2187431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89212" y="390526"/>
            <a:ext cx="8915399" cy="613558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Налоговые доходы</a:t>
            </a:r>
            <a:endParaRPr lang="ru-RU" sz="32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E6C1A-CFEF-4659-9779-4B184D2C5FA7}" type="slidenum">
              <a:rPr lang="ru-RU" smtClean="0"/>
              <a:pPr/>
              <a:t>8</a:t>
            </a:fld>
            <a:endParaRPr lang="ru-RU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1042995"/>
              </p:ext>
            </p:extLst>
          </p:nvPr>
        </p:nvGraphicFramePr>
        <p:xfrm>
          <a:off x="1721923" y="1413168"/>
          <a:ext cx="10272156" cy="41806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5012"/>
                <a:gridCol w="3408218"/>
                <a:gridCol w="890650"/>
                <a:gridCol w="843148"/>
                <a:gridCol w="950026"/>
                <a:gridCol w="926275"/>
                <a:gridCol w="938151"/>
                <a:gridCol w="843148"/>
                <a:gridCol w="997528"/>
              </a:tblGrid>
              <a:tr h="333647">
                <a:tc rowSpan="2"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n>
                            <a:noFill/>
                          </a:ln>
                        </a:rPr>
                        <a:t>№ п/п</a:t>
                      </a:r>
                      <a:endParaRPr lang="ru-RU" sz="1200" dirty="0">
                        <a:ln>
                          <a:noFill/>
                        </a:ln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n>
                            <a:noFill/>
                          </a:ln>
                        </a:rPr>
                        <a:t>Показатель</a:t>
                      </a:r>
                      <a:endParaRPr lang="ru-RU" sz="1200" dirty="0">
                        <a:ln>
                          <a:noFill/>
                        </a:ln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n>
                            <a:noFill/>
                          </a:ln>
                        </a:rPr>
                        <a:t>2016 год</a:t>
                      </a:r>
                      <a:endParaRPr lang="ru-RU" sz="1200" dirty="0">
                        <a:ln>
                          <a:noFill/>
                        </a:ln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n>
                            <a:noFill/>
                          </a:ln>
                        </a:rPr>
                        <a:t>2017 год</a:t>
                      </a:r>
                      <a:endParaRPr lang="ru-RU" sz="1200" dirty="0">
                        <a:ln>
                          <a:noFill/>
                        </a:ln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11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n>
                            <a:noFill/>
                          </a:ln>
                        </a:rPr>
                        <a:t>2018</a:t>
                      </a:r>
                      <a:r>
                        <a:rPr lang="ru-RU" sz="1200" baseline="0" dirty="0" smtClean="0">
                          <a:ln>
                            <a:noFill/>
                          </a:ln>
                        </a:rPr>
                        <a:t> год</a:t>
                      </a:r>
                      <a:endParaRPr lang="ru-RU" sz="1200" dirty="0">
                        <a:ln>
                          <a:noFill/>
                        </a:ln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11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n>
                            <a:noFill/>
                          </a:ln>
                        </a:rPr>
                        <a:t>2019 год</a:t>
                      </a:r>
                      <a:endParaRPr lang="ru-RU" sz="1200" dirty="0">
                        <a:ln>
                          <a:noFill/>
                        </a:ln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1100" dirty="0"/>
                    </a:p>
                  </a:txBody>
                  <a:tcPr/>
                </a:tc>
              </a:tr>
              <a:tr h="6844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</a:rPr>
                        <a:t>Сумма</a:t>
                      </a:r>
                      <a:endParaRPr lang="ru-RU" sz="1200" dirty="0">
                        <a:ln>
                          <a:noFill/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</a:rPr>
                        <a:t>Темп роста</a:t>
                      </a:r>
                      <a:r>
                        <a:rPr lang="ru-RU" sz="120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</a:rPr>
                        <a:t> (к 2016 году в %)</a:t>
                      </a:r>
                      <a:endParaRPr lang="ru-RU" sz="1200" dirty="0">
                        <a:ln>
                          <a:noFill/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</a:rPr>
                        <a:t>Сумма</a:t>
                      </a:r>
                      <a:endParaRPr lang="ru-RU" sz="1200" dirty="0">
                        <a:ln>
                          <a:noFill/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</a:rPr>
                        <a:t>Темп роста</a:t>
                      </a:r>
                      <a:r>
                        <a:rPr lang="ru-RU" sz="120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</a:rPr>
                        <a:t> (к 2017 году в %)</a:t>
                      </a:r>
                      <a:endParaRPr lang="ru-RU" sz="1200" dirty="0">
                        <a:ln>
                          <a:noFill/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</a:rPr>
                        <a:t>Сумма</a:t>
                      </a:r>
                      <a:endParaRPr lang="ru-RU" sz="1200" dirty="0">
                        <a:ln>
                          <a:noFill/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</a:rPr>
                        <a:t>Темп роста</a:t>
                      </a:r>
                      <a:r>
                        <a:rPr lang="ru-RU" sz="120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</a:rPr>
                        <a:t> (к 2018 году в %)</a:t>
                      </a:r>
                      <a:endParaRPr lang="ru-RU" sz="1200" dirty="0">
                        <a:ln>
                          <a:noFill/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</a:tr>
              <a:tr h="204015">
                <a:tc>
                  <a:txBody>
                    <a:bodyPr/>
                    <a:lstStyle/>
                    <a:p>
                      <a:pPr algn="ctr" fontAlgn="t"/>
                      <a:endParaRPr lang="ru-RU" sz="1200" b="1" i="0" u="none" strike="noStrike" dirty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Всего налоговые доходы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240 737,3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231</a:t>
                      </a:r>
                      <a:r>
                        <a:rPr lang="ru-RU" sz="14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189,0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96,0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243 900,0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105,5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256 902,0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105,3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0401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</a:rPr>
                        <a:t>1.</a:t>
                      </a:r>
                      <a:endParaRPr lang="ru-RU" sz="1200" b="0" i="0" u="none" strike="noStrike" dirty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Налог на доходы физических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лиц (НДФЛ)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222 624,5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211 424,0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95,0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223 924,0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105,9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236 772,0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105,7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0401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</a:rPr>
                        <a:t>2.</a:t>
                      </a:r>
                      <a:endParaRPr lang="ru-RU" sz="1200" b="0" i="0" u="none" strike="noStrike" dirty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Единый налог на вмененный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доход (ЕНВД)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5 353,0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5 900,0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110,2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5 900,0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5 900,0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0401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</a:rPr>
                        <a:t>3.</a:t>
                      </a:r>
                      <a:endParaRPr lang="ru-RU" sz="1200" b="0" i="0" u="none" strike="noStrike" dirty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Единый сельскохозяйственный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налог (ЕСХН)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1 831,7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1 900,0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103,7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  <a:r>
                        <a:rPr lang="ru-RU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938,0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102,0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1 938,0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0401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</a:rPr>
                        <a:t>4.</a:t>
                      </a:r>
                      <a:endParaRPr lang="ru-RU" sz="1200" b="0" i="0" u="none" strike="noStrike" dirty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Налог, взимаемый в связи с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применением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патентной системы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налогообложения (Патент)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865,0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710,0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82,1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720,0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101,4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730,0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101,4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97063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</a:rPr>
                        <a:t>5.</a:t>
                      </a:r>
                      <a:endParaRPr lang="ru-RU" sz="1200" b="0" i="0" u="none" strike="noStrike" dirty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Транспортный налог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1 621,7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1 755,0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108,2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1 775,0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101,1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1 775,0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0401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</a:rPr>
                        <a:t>6.</a:t>
                      </a:r>
                      <a:endParaRPr lang="ru-RU" sz="1200" b="0" i="0" u="none" strike="noStrike" dirty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Государственная пошлина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8 412,3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9 500,0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112,9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9 643,0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101,5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9 787,0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101,5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0401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</a:rPr>
                        <a:t>7.</a:t>
                      </a:r>
                      <a:endParaRPr lang="ru-RU" sz="1200" b="0" i="0" u="none" strike="noStrike" dirty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Задолженность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перерасчеты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 отмененным налогам, сборам и иным платежам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29,1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0954387" y="1108408"/>
            <a:ext cx="118753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/>
              <a:t>т</a:t>
            </a:r>
            <a:r>
              <a:rPr lang="ru-RU" sz="1200" dirty="0" smtClean="0"/>
              <a:t>ыс. рублей</a:t>
            </a:r>
            <a:endParaRPr lang="ru-RU" sz="1200" dirty="0"/>
          </a:p>
        </p:txBody>
      </p:sp>
      <p:sp>
        <p:nvSpPr>
          <p:cNvPr id="7" name="TextBox 6"/>
          <p:cNvSpPr txBox="1"/>
          <p:nvPr/>
        </p:nvSpPr>
        <p:spPr>
          <a:xfrm>
            <a:off x="409074" y="258617"/>
            <a:ext cx="1479884" cy="52322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sz="1400" dirty="0"/>
              <a:t>2</a:t>
            </a:r>
            <a:r>
              <a:rPr lang="ru-RU" sz="1400" dirty="0" smtClean="0"/>
              <a:t>. Доходы бюджета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2891430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E6C1A-CFEF-4659-9779-4B184D2C5FA7}" type="slidenum">
              <a:rPr lang="ru-RU" smtClean="0"/>
              <a:pPr/>
              <a:t>9</a:t>
            </a:fld>
            <a:endParaRPr lang="ru-RU"/>
          </a:p>
        </p:txBody>
      </p:sp>
      <p:graphicFrame>
        <p:nvGraphicFramePr>
          <p:cNvPr id="35" name="Диаграмма 34"/>
          <p:cNvGraphicFramePr/>
          <p:nvPr>
            <p:extLst>
              <p:ext uri="{D42A27DB-BD31-4B8C-83A1-F6EECF244321}">
                <p14:modId xmlns:p14="http://schemas.microsoft.com/office/powerpoint/2010/main" val="1430483554"/>
              </p:ext>
            </p:extLst>
          </p:nvPr>
        </p:nvGraphicFramePr>
        <p:xfrm>
          <a:off x="1157200" y="2123420"/>
          <a:ext cx="6145300" cy="45184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8" name="Диаграмма 47"/>
          <p:cNvGraphicFramePr/>
          <p:nvPr>
            <p:extLst>
              <p:ext uri="{D42A27DB-BD31-4B8C-83A1-F6EECF244321}">
                <p14:modId xmlns:p14="http://schemas.microsoft.com/office/powerpoint/2010/main" val="2307989371"/>
              </p:ext>
            </p:extLst>
          </p:nvPr>
        </p:nvGraphicFramePr>
        <p:xfrm>
          <a:off x="7068167" y="1654522"/>
          <a:ext cx="4664075" cy="42128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1" name="Заголовок 1"/>
          <p:cNvSpPr>
            <a:spLocks noGrp="1"/>
          </p:cNvSpPr>
          <p:nvPr>
            <p:ph type="title"/>
          </p:nvPr>
        </p:nvSpPr>
        <p:spPr>
          <a:xfrm>
            <a:off x="2589212" y="390526"/>
            <a:ext cx="8915399" cy="613558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Налоговые доходы</a:t>
            </a:r>
            <a:endParaRPr lang="ru-RU" sz="3200" dirty="0"/>
          </a:p>
        </p:txBody>
      </p:sp>
      <p:sp>
        <p:nvSpPr>
          <p:cNvPr id="53" name="TextBox 52"/>
          <p:cNvSpPr txBox="1"/>
          <p:nvPr/>
        </p:nvSpPr>
        <p:spPr>
          <a:xfrm>
            <a:off x="2438400" y="1600200"/>
            <a:ext cx="3683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tx2"/>
                </a:solidFill>
              </a:rPr>
              <a:t>Структура</a:t>
            </a:r>
            <a:endParaRPr lang="ru-RU" sz="2000" b="1" dirty="0">
              <a:solidFill>
                <a:schemeClr val="tx2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7130038" y="2000310"/>
            <a:ext cx="7493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/>
              <a:t>тыс. рублей</a:t>
            </a:r>
            <a:endParaRPr lang="ru-RU" sz="1000" dirty="0"/>
          </a:p>
        </p:txBody>
      </p:sp>
      <p:sp>
        <p:nvSpPr>
          <p:cNvPr id="8" name="TextBox 7"/>
          <p:cNvSpPr txBox="1"/>
          <p:nvPr/>
        </p:nvSpPr>
        <p:spPr>
          <a:xfrm>
            <a:off x="409074" y="258617"/>
            <a:ext cx="1479884" cy="52322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sz="1400" dirty="0"/>
              <a:t>2</a:t>
            </a:r>
            <a:r>
              <a:rPr lang="ru-RU" sz="1400" dirty="0" smtClean="0"/>
              <a:t>. Доходы бюджета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3287043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3915</TotalTime>
  <Words>4416</Words>
  <Application>Microsoft Office PowerPoint</Application>
  <PresentationFormat>Произвольный</PresentationFormat>
  <Paragraphs>1786</Paragraphs>
  <Slides>32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32</vt:i4>
      </vt:variant>
    </vt:vector>
  </HeadingPairs>
  <TitlesOfParts>
    <vt:vector size="33" baseType="lpstr">
      <vt:lpstr>Легкий дым</vt:lpstr>
      <vt:lpstr>Бюджет Кемеровского муниципального района на 2017 год и плановый период 2018-2019 годов в соответствии с Решением Совета народных депутатов Кемеровского муниципального района от 27.12.2016 № 49</vt:lpstr>
      <vt:lpstr>Раздел 1. Общие характеристики бюджета</vt:lpstr>
      <vt:lpstr>Основные параметры бюджета</vt:lpstr>
      <vt:lpstr>Муниципальные внутренние заимствования</vt:lpstr>
      <vt:lpstr>Основные приоритеты бюджетной и налоговой политики</vt:lpstr>
      <vt:lpstr>Раздел 2. Доходы бюджета</vt:lpstr>
      <vt:lpstr>Структура доходов бюджета района</vt:lpstr>
      <vt:lpstr>Налоговые доходы</vt:lpstr>
      <vt:lpstr>Налоговые доходы</vt:lpstr>
      <vt:lpstr>Неналоговые доходы</vt:lpstr>
      <vt:lpstr>Неналоговые доходы</vt:lpstr>
      <vt:lpstr>Неналоговые доходы</vt:lpstr>
      <vt:lpstr>Безвозмездные поступления</vt:lpstr>
      <vt:lpstr>Безвозмездные поступления</vt:lpstr>
      <vt:lpstr>Безвозмездные поступления</vt:lpstr>
      <vt:lpstr>Основные мероприятия по мобилизации доходов бюджета</vt:lpstr>
      <vt:lpstr>Раздел 3. Расходы бюджета</vt:lpstr>
      <vt:lpstr>Динамика расходов бюджета района на выполнение основных функций государства</vt:lpstr>
      <vt:lpstr>Структура расходов бюджета по разделам и подразделам функциональной классификации</vt:lpstr>
      <vt:lpstr>Презентация PowerPoint</vt:lpstr>
      <vt:lpstr>Презентация PowerPoint</vt:lpstr>
      <vt:lpstr>Презентация PowerPoint</vt:lpstr>
      <vt:lpstr>Презентация PowerPoint</vt:lpstr>
      <vt:lpstr>Муниципальные программы</vt:lpstr>
      <vt:lpstr>Муниципальные программы</vt:lpstr>
      <vt:lpstr>Муниципальные программы</vt:lpstr>
      <vt:lpstr>Муниципальные программы</vt:lpstr>
      <vt:lpstr>Муниципальные программы</vt:lpstr>
      <vt:lpstr>Муниципальные программы</vt:lpstr>
      <vt:lpstr>Муниципальные программы</vt:lpstr>
      <vt:lpstr>Раздел 4. Межбюджетные отношения</vt:lpstr>
      <vt:lpstr>Раздел 5. Муниципальный долг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Бюджет для граждан</dc:title>
  <dc:creator>Svetlana Ishkova</dc:creator>
  <cp:lastModifiedBy>Игнатий Карташов</cp:lastModifiedBy>
  <cp:revision>1274</cp:revision>
  <cp:lastPrinted>2017-04-10T03:07:25Z</cp:lastPrinted>
  <dcterms:created xsi:type="dcterms:W3CDTF">2014-07-28T07:22:52Z</dcterms:created>
  <dcterms:modified xsi:type="dcterms:W3CDTF">2018-02-14T09:45:21Z</dcterms:modified>
</cp:coreProperties>
</file>