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6" r:id="rId1"/>
  </p:sldMasterIdLst>
  <p:notesMasterIdLst>
    <p:notesMasterId r:id="rId35"/>
  </p:notesMasterIdLst>
  <p:handoutMasterIdLst>
    <p:handoutMasterId r:id="rId36"/>
  </p:handoutMasterIdLst>
  <p:sldIdLst>
    <p:sldId id="258" r:id="rId2"/>
    <p:sldId id="285" r:id="rId3"/>
    <p:sldId id="286" r:id="rId4"/>
    <p:sldId id="336" r:id="rId5"/>
    <p:sldId id="287" r:id="rId6"/>
    <p:sldId id="294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295" r:id="rId18"/>
    <p:sldId id="297" r:id="rId19"/>
    <p:sldId id="298" r:id="rId20"/>
    <p:sldId id="351" r:id="rId21"/>
    <p:sldId id="352" r:id="rId22"/>
    <p:sldId id="353" r:id="rId23"/>
    <p:sldId id="355" r:id="rId24"/>
    <p:sldId id="354" r:id="rId25"/>
    <p:sldId id="322" r:id="rId26"/>
    <p:sldId id="335" r:id="rId27"/>
    <p:sldId id="338" r:id="rId28"/>
    <p:sldId id="366" r:id="rId29"/>
    <p:sldId id="340" r:id="rId30"/>
    <p:sldId id="341" r:id="rId31"/>
    <p:sldId id="344" r:id="rId32"/>
    <p:sldId id="313" r:id="rId33"/>
    <p:sldId id="303" r:id="rId34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etlana Ishkov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57"/>
    <a:srgbClr val="CC0066"/>
    <a:srgbClr val="F1E7E7"/>
    <a:srgbClr val="3399FF"/>
    <a:srgbClr val="FF9933"/>
    <a:srgbClr val="990000"/>
    <a:srgbClr val="9933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415" tIns="45206" rIns="90415" bIns="452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415" tIns="45206" rIns="90415" bIns="452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81ABFF-C4D7-4EAD-9824-2C5DD90996D5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0415" tIns="45206" rIns="90415" bIns="452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0415" tIns="45206" rIns="90415" bIns="452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8DCD502-20BB-40BE-8319-699D9A063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5056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260" tIns="45128" rIns="90260" bIns="451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260" tIns="45128" rIns="90260" bIns="451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6EAB4E-ED47-4B5A-B7AA-A959F6C03CA9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60" tIns="45128" rIns="90260" bIns="451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6838"/>
          </a:xfrm>
          <a:prstGeom prst="rect">
            <a:avLst/>
          </a:prstGeom>
        </p:spPr>
        <p:txBody>
          <a:bodyPr vert="horz" lIns="90260" tIns="45128" rIns="90260" bIns="4512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0260" tIns="45128" rIns="90260" bIns="451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0260" tIns="45128" rIns="90260" bIns="451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8BB5FA0-2F1F-488E-B6D7-8D109D469E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7228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05009418-3587-445D-961F-2A68A002DEAD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9221" name="Верхний колонтитул 5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445 h 2502"/>
                <a:gd name="T2" fmla="*/ 228 w 860"/>
                <a:gd name="T3" fmla="*/ 2502 h 2502"/>
                <a:gd name="T4" fmla="*/ 860 w 860"/>
                <a:gd name="T5" fmla="*/ 0 h 2502"/>
                <a:gd name="T6" fmla="*/ 620 w 860"/>
                <a:gd name="T7" fmla="*/ 0 h 2502"/>
                <a:gd name="T8" fmla="*/ 0 w 860"/>
                <a:gd name="T9" fmla="*/ 2445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8CAD6A04-7C70-46F5-8F65-07B9E00DA3E0}"/>
                </a:ext>
              </a:extLst>
            </p:cNvPr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95CD72F9-89D9-4E36-861F-D98F74C2AFE6}"/>
                </a:ext>
              </a:extLst>
            </p:cNvPr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AD428129-73F9-47E2-AC05-6D4F0113E868}"/>
                </a:ext>
              </a:extLst>
            </p:cNvPr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DF84AA65-86B2-461B-AF21-93CB2767968E}"/>
                </a:ext>
              </a:extLst>
            </p:cNvPr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2A3498BB-B900-442E-8614-BEA57484EC4D}"/>
                </a:ext>
              </a:extLst>
            </p:cNvPr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28 w 228"/>
              <a:gd name="T1" fmla="*/ 57 h 57"/>
              <a:gd name="T2" fmla="*/ 0 w 228"/>
              <a:gd name="T3" fmla="*/ 0 h 57"/>
              <a:gd name="T4" fmla="*/ 222 w 228"/>
              <a:gd name="T5" fmla="*/ 54 h 57"/>
              <a:gd name="T6" fmla="*/ 228 w 228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39 w 39"/>
              <a:gd name="T3" fmla="*/ 51 h 51"/>
              <a:gd name="T4" fmla="*/ 3 w 39"/>
              <a:gd name="T5" fmla="*/ 0 h 51"/>
              <a:gd name="T6" fmla="*/ 0 w 39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AD803DC-9961-4025-914E-AD678E00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D1297-A986-44D8-B457-9D4EBAA257AA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EFEF9324-8DD2-491A-90DE-436A2380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468EF87B-C0E1-48AE-AC0A-878B741B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fld id="{45F7CB89-A82F-4251-A4B6-9EDD8AC23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65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ACC4-E519-4711-AE6A-189C70AF5787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C5897-1298-4516-AE85-CAF582DD0A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026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5855-1323-4657-8FBE-E6BBA5E55AD2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8732-9B60-4D6F-96FC-CCAE6E1AAF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03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23C795-8521-484C-A179-BB1D6CD2AD27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977C9D-F47D-4623-B188-A93284F347CA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BE77A26-B211-49CB-8E6D-FDDCBDA0A0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46D5-C5A7-4BEC-8734-BAEB17FE6499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96BB94C-D23D-49DD-B705-C076C47E90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209E88E-748F-4A79-91B8-826DCC406F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92B323-82E0-476C-9BA6-D965D8AEF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40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E66B-3924-455E-8D3A-7830298484CF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7C6CC-0251-47FC-B589-36559FA356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46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0AE9C7-75F1-4668-A04B-B6579F383913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26B18-C759-4B3D-8A09-37DF3F7531C4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B6AA3E5-D845-4BAD-82F8-2DBCDB1DC2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0B4A-BAA2-4685-A133-3EEFDD4E7C0F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A71F332-448D-4D5B-809B-946146F2EB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5C9BA5D-0250-4A55-936A-76993A934C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78677A9-3A80-4A73-8C0D-C35D735305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28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6423-F012-4923-A1E1-A50275A16A3E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41BF47-8B1D-4B4F-B798-E2DAE33F8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69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3CE8-2BCA-40F9-AD71-0629B4A6E89D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BC08F-9CE9-480C-9605-CBFA1F0DC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412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5BA7-2FF7-40E0-B85A-17314FEE7B87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B1F61-6E3D-483B-B61D-171E6D71CB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18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661BE-D96A-4809-9B6C-2EF1A8B6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492F-132B-4ACF-BEDB-AFAF954EFCE6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89676-DE18-40B5-A15B-1BB19611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29A673-244E-4417-9DA2-1BA1FC1A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fld id="{929A885A-66B4-4AB4-B511-D641C2EEC8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283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6EBF-8CC7-46E7-8079-0B5E652DBA78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B4E4A-F719-47B6-9708-5DB970372C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75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6BB0-AEFD-463D-AED1-A528EFDD81D0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4EA8E-03EB-494E-9FC9-3AAA241AC3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801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2C4F-B435-48A6-9F83-6267079158F3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78A7F-2CEB-4CD9-998F-7CEE58F85F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64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697-1355-4465-8FC6-8B7B31E7863C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D746F-7047-46D6-9001-A10E3BD144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34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ED91-276B-4327-8504-56089EB91151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874B7-0181-465F-B304-98D9873F91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72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3511-F3C1-4F15-9ED8-2FFFFACDCAFD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FD14-47D7-4D89-B319-8AE63ED6D7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79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EA57-65A2-4233-B092-A334B2F8B960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166C9-BE67-45A3-9D9C-6ED13BD37A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56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3132 h 3333"/>
                <a:gd name="T2" fmla="*/ 0 w 676"/>
                <a:gd name="T3" fmla="*/ 3312 h 3333"/>
                <a:gd name="T4" fmla="*/ 126 w 676"/>
                <a:gd name="T5" fmla="*/ 3333 h 3333"/>
                <a:gd name="T6" fmla="*/ 676 w 676"/>
                <a:gd name="T7" fmla="*/ 0 h 3333"/>
                <a:gd name="T8" fmla="*/ 514 w 676"/>
                <a:gd name="T9" fmla="*/ 0 h 3333"/>
                <a:gd name="T10" fmla="*/ 0 w 676"/>
                <a:gd name="T11" fmla="*/ 3132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6301DB5-31C2-4B75-AF6C-27DF0447B5E9}" type="datetime1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A1A9FF5-A1B8-44B5-8D7C-5FEC4C5D5E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303" r:id="rId12"/>
    <p:sldLayoutId id="2147484297" r:id="rId13"/>
    <p:sldLayoutId id="2147484304" r:id="rId14"/>
    <p:sldLayoutId id="2147484298" r:id="rId15"/>
    <p:sldLayoutId id="2147484299" r:id="rId16"/>
    <p:sldLayoutId id="2147484300" r:id="rId17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Microsoft_Excel_Chart4.xls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Chart5.xls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Chart6.xls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oleObject" Target="../embeddings/Microsoft_Excel_Chart7.xls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0.png"/><Relationship Id="rId4" Type="http://schemas.openxmlformats.org/officeDocument/2006/relationships/image" Target="../media/image32.jpeg"/><Relationship Id="rId9" Type="http://schemas.openxmlformats.org/officeDocument/2006/relationships/oleObject" Target="../embeddings/Microsoft_Excel_Chart8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png"/><Relationship Id="rId5" Type="http://schemas.openxmlformats.org/officeDocument/2006/relationships/oleObject" Target="../embeddings/Microsoft_Excel_Chart9.xls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Char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3.xls"/><Relationship Id="rId3" Type="http://schemas.openxmlformats.org/officeDocument/2006/relationships/image" Target="../media/image1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3000">
              <a:srgbClr val="F8FAF1"/>
            </a:gs>
            <a:gs pos="99001">
              <a:srgbClr val="E4E4E4"/>
            </a:gs>
            <a:gs pos="100000">
              <a:srgbClr val="E2EAC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96" y="3671225"/>
            <a:ext cx="4430340" cy="3001879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819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2263" y="531813"/>
            <a:ext cx="8866187" cy="1257300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Кемеровского муниципального района </a:t>
            </a:r>
            <a:b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на 2019 год и плановый период </a:t>
            </a:r>
            <a:b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2020-2021 годов</a:t>
            </a:r>
            <a:endParaRPr lang="ru-RU" altLang="ru-RU" b="1" smtClean="0">
              <a:ln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1209675" y="1939925"/>
            <a:ext cx="7316788" cy="3803650"/>
          </a:xfrm>
        </p:spPr>
        <p:txBody>
          <a:bodyPr/>
          <a:lstStyle/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819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1209675" y="1019175"/>
            <a:ext cx="1325563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65288" y="463550"/>
            <a:ext cx="6686550" cy="46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8435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81D16D40-1447-458C-9E91-599A2D8AB4CC}" type="slidenum">
              <a:rPr lang="ru-RU" altLang="ru-RU"/>
              <a:pPr/>
              <a:t>10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33425" y="1192213"/>
          <a:ext cx="8010525" cy="525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3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4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3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42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9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39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72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17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(к 2018 году в 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(к 2019 году в 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(к 2020 году в 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3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542 227,0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508 466,0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513 071,0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520 765,0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2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земельных участков, государственная собственность на которые не разграничена и которые расположены в границах поселений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431 687,0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434 878,0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441 123,0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за земельные участки, находящиеся в муниципальной собственности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казну муниципальных районов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5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муниципальными районами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7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36 192,0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37 640,0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и компенсации затрат государства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4 239,0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муниципальных районов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89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муниципальной собственности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7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7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8584" name="TextBox 6"/>
          <p:cNvSpPr txBox="1">
            <a:spLocks noChangeArrowheads="1"/>
          </p:cNvSpPr>
          <p:nvPr/>
        </p:nvSpPr>
        <p:spPr bwMode="auto">
          <a:xfrm>
            <a:off x="7964488" y="962025"/>
            <a:ext cx="892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2725"/>
            <a:ext cx="87788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3B9283-45FF-4677-8623-A2B9131D1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5" y="4656866"/>
            <a:ext cx="2277035" cy="2201134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90663" y="477838"/>
            <a:ext cx="6686550" cy="46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graphicFrame>
        <p:nvGraphicFramePr>
          <p:cNvPr id="19460" name="Диаграмма 14"/>
          <p:cNvGraphicFramePr>
            <a:graphicFrameLocks/>
          </p:cNvGraphicFramePr>
          <p:nvPr/>
        </p:nvGraphicFramePr>
        <p:xfrm>
          <a:off x="352425" y="887413"/>
          <a:ext cx="8729663" cy="540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hart" r:id="rId5" imgW="8736325" imgH="5407621" progId="Excel.Chart.8">
                  <p:embed/>
                </p:oleObj>
              </mc:Choice>
              <mc:Fallback>
                <p:oleObj name="Chart" r:id="rId5" imgW="8736325" imgH="5407621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887413"/>
                        <a:ext cx="8729663" cy="540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60350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000dosok.info/s/12-11-5125476.jpg">
            <a:extLst>
              <a:ext uri="{FF2B5EF4-FFF2-40B4-BE49-F238E27FC236}">
                <a16:creationId xmlns:a16="http://schemas.microsoft.com/office/drawing/2014/main" xmlns="" id="{D54F9DA1-6206-4EC2-9D77-7E28E41B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33" y="3824497"/>
            <a:ext cx="2241467" cy="1916278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6525" y="1208088"/>
            <a:ext cx="6686550" cy="46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graphicFrame>
        <p:nvGraphicFramePr>
          <p:cNvPr id="20484" name="Диаграмма 10"/>
          <p:cNvGraphicFramePr>
            <a:graphicFrameLocks/>
          </p:cNvGraphicFramePr>
          <p:nvPr/>
        </p:nvGraphicFramePr>
        <p:xfrm>
          <a:off x="349250" y="522288"/>
          <a:ext cx="8086725" cy="598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hart" r:id="rId5" imgW="8090093" imgH="5992887" progId="Excel.Chart.8">
                  <p:embed/>
                </p:oleObj>
              </mc:Choice>
              <mc:Fallback>
                <p:oleObj name="Chart" r:id="rId5" imgW="8090093" imgH="5992887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522288"/>
                        <a:ext cx="8086725" cy="598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9625" y="2643188"/>
            <a:ext cx="722313" cy="20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5" y="285750"/>
            <a:ext cx="922338" cy="414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+mn-lt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zdenetim.com/wp-content/uploads/2018/01/financial-gu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939800"/>
            <a:ext cx="12525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51013" y="1093788"/>
            <a:ext cx="6686550" cy="633412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7900" y="2058988"/>
          <a:ext cx="7783513" cy="280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98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8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3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48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68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087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4" marR="9524" marT="9522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4" marR="9524" marT="9522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524" marR="9524" marT="9522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4" marR="9524" marT="9522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4" marR="9524" marT="9522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2018 году в %)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2019 году в %)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2020 году в %)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2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безвозмездные поступления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1 264 272,2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1 317 828,9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1 091 144,4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82,8%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1 430 963,0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131,1%</a:t>
                      </a:r>
                    </a:p>
                  </a:txBody>
                  <a:tcPr marL="9524" marR="9524" marT="9522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23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9524" marR="9524" marT="9522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299 803,0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53 460,0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2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23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9524" marR="9524" marT="9522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159 475,6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338 704,2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212,4%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171 715,0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50,7%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486 526,4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283,3%</a:t>
                      </a:r>
                    </a:p>
                  </a:txBody>
                  <a:tcPr marL="9524" marR="9524" marT="9522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23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9524" marR="9524" marT="9522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704 964,5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806 300,5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114,4%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773 070,2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95,9%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775 442,4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100,3%</a:t>
                      </a:r>
                    </a:p>
                  </a:txBody>
                  <a:tcPr marL="9524" marR="9524" marT="9522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70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4" marR="9524" marT="9522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(из обл. бюджета)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2" marB="0" anchor="b"/>
                </a:tc>
                <a:extLst>
                  <a:ext uri="{0D108BD9-81ED-4DB2-BD59-A6C34878D82A}">
                    <a16:rowId xmlns:a16="http://schemas.microsoft.com/office/drawing/2014/main" xmlns="" val="3465988633"/>
                  </a:ext>
                </a:extLst>
              </a:tr>
              <a:tr h="40365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4" marR="9524" marT="9522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(от сельских поселений)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90 599,1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109 364,2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120,7%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116 359,2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128 994,2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110,9%</a:t>
                      </a:r>
                    </a:p>
                  </a:txBody>
                  <a:tcPr marL="9524" marR="9524" marT="9522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1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9524" marR="9524" marT="9522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8 700,0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114,9%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300,0%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40 000,0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133,3%</a:t>
                      </a:r>
                    </a:p>
                  </a:txBody>
                  <a:tcPr marL="9524" marR="9524" marT="9522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606" name="TextBox 6"/>
          <p:cNvSpPr txBox="1">
            <a:spLocks noChangeArrowheads="1"/>
          </p:cNvSpPr>
          <p:nvPr/>
        </p:nvSpPr>
        <p:spPr bwMode="auto">
          <a:xfrm>
            <a:off x="7010400" y="1827213"/>
            <a:ext cx="8905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7790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  <p:pic>
        <p:nvPicPr>
          <p:cNvPr id="9" name="Picture 4" descr="http://open-sms.ru/assets/images/primeru-rassulok.jpg">
            <a:extLst>
              <a:ext uri="{FF2B5EF4-FFF2-40B4-BE49-F238E27FC236}">
                <a16:creationId xmlns:a16="http://schemas.microsoft.com/office/drawing/2014/main" xmlns="" id="{AAC9B594-18EB-4CB2-90C1-1C0FA651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2" y="4870986"/>
            <a:ext cx="1857251" cy="1758167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otvet.ru/wp-content/uploads/2012/05/%D1%8D%D0%BA%D0%BE%D0%BD%D0%BE%D0%BC%D0%B8%D1%82%D1%8C-%D0%B4%D0%B5%D0%BD%D1%8C%D0%B3%D0%B8_ekonom_dengi.jpg">
            <a:extLst>
              <a:ext uri="{FF2B5EF4-FFF2-40B4-BE49-F238E27FC236}">
                <a16:creationId xmlns:a16="http://schemas.microsoft.com/office/drawing/2014/main" xmlns="" id="{FAD0C7E9-96B8-40B6-8F84-C05784E2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4" y="2494050"/>
            <a:ext cx="2131738" cy="2131738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lotli.ru/wp-content/uploads/2013/03/shutterstock_132159884.jpg">
            <a:extLst>
              <a:ext uri="{FF2B5EF4-FFF2-40B4-BE49-F238E27FC236}">
                <a16:creationId xmlns:a16="http://schemas.microsoft.com/office/drawing/2014/main" xmlns="" id="{F838EA98-E8DA-47A1-ACC1-23A3306E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50" y="4274630"/>
            <a:ext cx="2260641" cy="2260641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492250" y="527050"/>
            <a:ext cx="6686550" cy="731838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graphicFrame>
        <p:nvGraphicFramePr>
          <p:cNvPr id="22533" name="Диаграмма 9"/>
          <p:cNvGraphicFramePr>
            <a:graphicFrameLocks/>
          </p:cNvGraphicFramePr>
          <p:nvPr/>
        </p:nvGraphicFramePr>
        <p:xfrm>
          <a:off x="1146175" y="1208088"/>
          <a:ext cx="699135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Chart" r:id="rId6" imgW="6998815" imgH="5169856" progId="Excel.Chart.8">
                  <p:embed/>
                </p:oleObj>
              </mc:Choice>
              <mc:Fallback>
                <p:oleObj name="Chart" r:id="rId6" imgW="6998815" imgH="5169856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1208088"/>
                        <a:ext cx="6991350" cy="516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" y="227013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  <p:sp>
        <p:nvSpPr>
          <p:cNvPr id="2" name="AutoShape 2" descr="http://economic-definition.com/images/2762758426.jpg">
            <a:extLst>
              <a:ext uri="{FF2B5EF4-FFF2-40B4-BE49-F238E27FC236}">
                <a16:creationId xmlns:a16="http://schemas.microsoft.com/office/drawing/2014/main" xmlns="" id="{971ADC17-129E-4BE4-AF51-0CCC4CB489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1000dosok.info/s/12-11-5125476.jpg">
            <a:extLst>
              <a:ext uri="{FF2B5EF4-FFF2-40B4-BE49-F238E27FC236}">
                <a16:creationId xmlns:a16="http://schemas.microsoft.com/office/drawing/2014/main" xmlns="" id="{8907421D-7CFA-4DD6-B27A-58861E43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63" y="4334376"/>
            <a:ext cx="2414337" cy="1666374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87500" y="627063"/>
            <a:ext cx="6686550" cy="46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3557" name="Диаграмма 13"/>
          <p:cNvGraphicFramePr>
            <a:graphicFrameLocks/>
          </p:cNvGraphicFramePr>
          <p:nvPr/>
        </p:nvGraphicFramePr>
        <p:xfrm>
          <a:off x="657225" y="1439863"/>
          <a:ext cx="7075488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hart" r:id="rId5" imgW="7084166" imgH="4468755" progId="Excel.Chart.8">
                  <p:embed/>
                </p:oleObj>
              </mc:Choice>
              <mc:Fallback>
                <p:oleObj name="Chart" r:id="rId5" imgW="7084166" imgH="4468755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439863"/>
                        <a:ext cx="7075488" cy="446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281113" y="1655763"/>
            <a:ext cx="8905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4638"/>
            <a:ext cx="985838" cy="414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+mn-lt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2C587B-E88D-4186-90B9-B5DA298C8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76" y="5055503"/>
            <a:ext cx="2126295" cy="1596536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338" y="666750"/>
            <a:ext cx="6686550" cy="941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по мобилизации доходов бюджета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1388" y="1663700"/>
            <a:ext cx="7813675" cy="4397375"/>
          </a:xfrm>
        </p:spPr>
        <p:txBody>
          <a:bodyPr rtlCol="0">
            <a:normAutofit fontScale="85000" lnSpcReduction="10000"/>
          </a:bodyPr>
          <a:lstStyle/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мониторинг задолженности в бюджет с целью выявления крупных должников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штабов по финансовому мониторингу и выработке стабилизационных мер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претензионно-исковой работы с налогоплательщиками и осуществление мер принудительного взыскания задолженности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налогооблагаемой базы по земельному налогу и налогу на имущество физических лиц за счет выявления и постановки на налоговых учет неучтенных объектов налогообложения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перечня налогоплательщиков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лиц, осуществляющих предпринимательскую деятельность без регистрации, постановки их на учет в налоговых органах и привлечение к уплате налогов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выявлению собственников земельных участков и другого недвижимого имущества и привлечения их к налогообложению</a:t>
            </a:r>
          </a:p>
        </p:txBody>
      </p:sp>
      <p:sp>
        <p:nvSpPr>
          <p:cNvPr id="24581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5092566A-5108-4563-A943-BD02D96EF400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77813"/>
            <a:ext cx="8699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+mn-lt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2.depositphotos.com/3643473/5961/i/950/depositphotos_59611085-stock-photo-person-with-balance.jpg">
            <a:extLst>
              <a:ext uri="{FF2B5EF4-FFF2-40B4-BE49-F238E27FC236}">
                <a16:creationId xmlns:a16="http://schemas.microsoft.com/office/drawing/2014/main" xmlns="" id="{6E9218E9-C509-42F1-8FA1-6174A171B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5" y="370362"/>
            <a:ext cx="1780674" cy="2226487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784EB0-44E3-4274-9DBE-C16DA0DB1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3" y="3899647"/>
            <a:ext cx="4655330" cy="2782421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560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95400" y="1058863"/>
            <a:ext cx="6686550" cy="485775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Раздел 3. Расходы бюджета</a:t>
            </a:r>
          </a:p>
        </p:txBody>
      </p:sp>
      <p:sp>
        <p:nvSpPr>
          <p:cNvPr id="25605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1514475" y="1544638"/>
            <a:ext cx="6467475" cy="3332162"/>
          </a:xfrm>
        </p:spPr>
        <p:txBody>
          <a:bodyPr/>
          <a:lstStyle/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smtClean="0">
                <a:latin typeface="Times New Roman" pitchFamily="18" charset="0"/>
                <a:cs typeface="Times New Roman" pitchFamily="18" charset="0"/>
              </a:rPr>
              <a:t>Динамика расходов бюджета района на выполнение основных функций государства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smtClean="0"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smtClean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2560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9B3CC066-1806-4AF8-812A-5688C3127B8E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50913" y="376238"/>
            <a:ext cx="8053387" cy="1031875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Динамика расходов бюджета района на выполнение основных функций государства</a:t>
            </a:r>
          </a:p>
        </p:txBody>
      </p:sp>
      <p:sp>
        <p:nvSpPr>
          <p:cNvPr id="2662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DF069027-2A72-4F47-8A94-60461B9CD4F0}" type="slidenum">
              <a:rPr lang="ru-RU" altLang="ru-RU"/>
              <a:pPr/>
              <a:t>18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0" y="1852613"/>
          <a:ext cx="8151813" cy="463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1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0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55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8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888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7" marR="68577" marT="34287" marB="34287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77" marR="68577" marT="34287" marB="34287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7144" marR="7144" marT="7143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77" marR="68577" marT="34287" marB="34287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9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9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77" marR="68577" marT="34287" marB="34287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5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7" marR="68577" marT="34287" marB="34287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9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7" marR="68577" marT="34287" marB="34287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9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7" marR="68577" marT="34287" marB="34287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9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56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2 216 505,3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2 271 137,9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2 070 573,4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91,2%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2 418 966,0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116,8%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86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том, числе: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159 185,4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166 846,3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104,8%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166 892,7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166 896,0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1 948,4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125,1%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11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5 706,0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173 971,6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155 229,7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114 387,2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73,7%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116 657,2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470 370,3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309 952,1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65,9%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254 555,0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82,1%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597 433,7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234,7%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59,9%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666 962,7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813 327,2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121,9%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746 741,1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91,8%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717 820,2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96,1%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 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217 048,4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214 284,0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98,7%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216 791,0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101,2%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216 791,0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9 336,7</a:t>
                      </a: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4156907726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329 752,3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399 194,5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121,1%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368 089,3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92,2%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369 058,8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41 360,8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41 612,0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32 812,0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78,9%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32 812,0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2 339,0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2 489,0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2 489,0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2 489,0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511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12 954,6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126,4%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977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125 353,0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140 346,0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114 659,0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81,7%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119 551,0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6863">
                <a:tc>
                  <a:txBody>
                    <a:bodyPr/>
                    <a:lstStyle/>
                    <a:p>
                      <a:pPr algn="ctr" rtl="0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7144" marR="7144" marT="7143" marB="0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25 300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51 600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204%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56741438"/>
                  </a:ext>
                </a:extLst>
              </a:tr>
            </a:tbl>
          </a:graphicData>
        </a:graphic>
      </p:graphicFrame>
      <p:sp>
        <p:nvSpPr>
          <p:cNvPr id="26826" name="TextBox 6"/>
          <p:cNvSpPr txBox="1">
            <a:spLocks noChangeArrowheads="1"/>
          </p:cNvSpPr>
          <p:nvPr/>
        </p:nvSpPr>
        <p:spPr bwMode="auto">
          <a:xfrm>
            <a:off x="8023225" y="1512888"/>
            <a:ext cx="8905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1463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8EC"/>
            </a:gs>
            <a:gs pos="31000">
              <a:srgbClr val="FFFFFF"/>
            </a:gs>
            <a:gs pos="45000">
              <a:srgbClr val="F7F9EF"/>
            </a:gs>
            <a:gs pos="58000">
              <a:srgbClr val="F8FAF0"/>
            </a:gs>
            <a:gs pos="99001">
              <a:srgbClr val="E4E4E4"/>
            </a:gs>
            <a:gs pos="100000">
              <a:srgbClr val="E2EAC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ekt7d.ru/wp-content/uploads/2015/11/o-dzhentelmenah.jpg">
            <a:extLst>
              <a:ext uri="{FF2B5EF4-FFF2-40B4-BE49-F238E27FC236}">
                <a16:creationId xmlns:a16="http://schemas.microsoft.com/office/drawing/2014/main" xmlns="" id="{45239D99-2C95-4DD3-9A55-9E53106F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96" y="5196824"/>
            <a:ext cx="901439" cy="128437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70EBEC7-1698-4302-BD09-D628C6070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66" y="1335147"/>
            <a:ext cx="1849382" cy="123292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FFDB62E-FFB9-4FC3-92D4-29CEA9031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1" y="1546058"/>
            <a:ext cx="1284371" cy="1284371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2D4672-A6B0-4CB6-AEF1-C327531DF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8" y="5451669"/>
            <a:ext cx="1284371" cy="1284371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A38679-54AF-4DF4-A9E8-EE3E12C1DE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6" y="3605194"/>
            <a:ext cx="1284371" cy="1284371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2765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06488" y="247650"/>
            <a:ext cx="7775575" cy="1573213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функциональной классификации</a:t>
            </a:r>
          </a:p>
        </p:txBody>
      </p:sp>
      <p:sp>
        <p:nvSpPr>
          <p:cNvPr id="2765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30DC18D8-3A2F-4CB9-A7CB-7FEE0E2AFAE2}" type="slidenum">
              <a:rPr lang="ru-RU" altLang="ru-RU"/>
              <a:pPr/>
              <a:t>19</a:t>
            </a:fld>
            <a:endParaRPr lang="ru-RU" altLang="ru-RU"/>
          </a:p>
        </p:txBody>
      </p:sp>
      <p:graphicFrame>
        <p:nvGraphicFramePr>
          <p:cNvPr id="27657" name="Диаграмма 19"/>
          <p:cNvGraphicFramePr>
            <a:graphicFrameLocks/>
          </p:cNvGraphicFramePr>
          <p:nvPr/>
        </p:nvGraphicFramePr>
        <p:xfrm>
          <a:off x="577850" y="1770063"/>
          <a:ext cx="8355013" cy="474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Chart" r:id="rId9" imgW="8364437" imgH="4749196" progId="Excel.Chart.8">
                  <p:embed/>
                </p:oleObj>
              </mc:Choice>
              <mc:Fallback>
                <p:oleObj name="Chart" r:id="rId9" imgW="8364437" imgH="4749196" progId="Excel.Chart.8">
                  <p:embed/>
                  <p:pic>
                    <p:nvPicPr>
                      <p:cNvPr id="0" name="Диаграмма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770063"/>
                        <a:ext cx="8355013" cy="474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04800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83B21B-640E-420A-B0E6-C9F0812F5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63" y="3271085"/>
            <a:ext cx="5915529" cy="3415404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063" y="996950"/>
            <a:ext cx="7237412" cy="815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Общие характеристики бюджета</a:t>
            </a:r>
          </a:p>
        </p:txBody>
      </p:sp>
      <p:sp>
        <p:nvSpPr>
          <p:cNvPr id="10244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1041400" y="1892300"/>
            <a:ext cx="7237413" cy="1298575"/>
          </a:xfrm>
        </p:spPr>
        <p:txBody>
          <a:bodyPr/>
          <a:lstStyle/>
          <a:p>
            <a:pPr marL="257175" indent="-257175">
              <a:buFont typeface="Arial" charset="0"/>
              <a:buAutoNum type="arabicPeriod"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marL="257175" indent="-257175">
              <a:buFont typeface="Arial" charset="0"/>
              <a:buAutoNum type="arabicPeriod"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</a:t>
            </a:r>
          </a:p>
          <a:p>
            <a:pPr marL="257175" indent="-257175">
              <a:buFont typeface="Arial" charset="0"/>
              <a:buAutoNum type="arabicPeriod"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Основные приоритеты бюджетной и налоговой политики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D23D4188-C4ED-469B-A454-81F3338B129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8675" name="Заголовок 1"/>
          <p:cNvSpPr txBox="1">
            <a:spLocks noChangeArrowheads="1"/>
          </p:cNvSpPr>
          <p:nvPr/>
        </p:nvSpPr>
        <p:spPr bwMode="auto">
          <a:xfrm>
            <a:off x="1033463" y="376238"/>
            <a:ext cx="797083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2338" y="1481138"/>
          <a:ext cx="8081962" cy="494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6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79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20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86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23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24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634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8" marR="68578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78" marR="68578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78" marR="68578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68578" marR="68578" marT="34293" marB="3429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78" marR="68578" marT="34293" marB="3429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0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3" marB="3429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78" marR="68578" marT="34293" marB="3429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6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8" marR="68578" marT="34293" marB="3429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2 216 505,3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2 271 137,9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2 070 573,4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91,2%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2 418 966,0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116,8%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том, числе: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159 185,4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166 846,3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104,8%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166 892,7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166 896,0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2 092,0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200,2%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2 092,0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2 092,0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6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2 469,9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121,2%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6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42 134,4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49 326,4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117,1%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49 326,4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49 326,4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103,8%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102,8%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1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1 114,4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1 447,0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129,8%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1 447,0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1 447,0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714 240%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5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112 294,8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105 977,4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106 023,4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106 026,4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8816" name="TextBox 5"/>
          <p:cNvSpPr txBox="1">
            <a:spLocks noChangeArrowheads="1"/>
          </p:cNvSpPr>
          <p:nvPr/>
        </p:nvSpPr>
        <p:spPr bwMode="auto">
          <a:xfrm>
            <a:off x="8034338" y="1250950"/>
            <a:ext cx="8905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5750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326E0D9A-880E-4F8F-BBA2-891677FDEFE3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9699" name="Заголовок 1"/>
          <p:cNvSpPr txBox="1">
            <a:spLocks noChangeArrowheads="1"/>
          </p:cNvSpPr>
          <p:nvPr/>
        </p:nvSpPr>
        <p:spPr bwMode="auto">
          <a:xfrm>
            <a:off x="989013" y="447675"/>
            <a:ext cx="789146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5800" y="1536700"/>
          <a:ext cx="8194675" cy="502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0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15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36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42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10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79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15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367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86" marR="68586" marT="34283" marB="3428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86" marR="68586" marT="34283" marB="3428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6" marR="68586" marT="34283" marB="3428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68586" marR="68586" marT="34283" marB="3428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6" marR="68586" marT="34283" marB="3428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1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1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83" marB="3428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6" marR="68586" marT="34283" marB="3428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5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6" marR="68586" marT="34283" marB="3428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74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5" marR="7145" marT="714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1 948,4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125,1%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1 948,4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125,1%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3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5 706,0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156,35%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7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228,2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7 340,0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3 216,5%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7 340,0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7 340,0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5 477,8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27,2%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74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173 971,6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155 229,7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114 387,2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73,7%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116 657,2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6" marR="9526" marT="9523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74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Топливно-энергетический комплекс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23 025,0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41,3%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786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3 149,6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3 720,2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118,1%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3 720,2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3 720,2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774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Водное хозяйство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128,6%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70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110 553,6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129 492,5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117,1%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89 650,0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69,2%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91 920,0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</a:p>
                  </a:txBody>
                  <a:tcPr marL="9526" marR="9526" marT="9523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31648">
                <a:tc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37 103,4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12 337,0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11 337,0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91,9%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11 337,0</a:t>
                      </a: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9862" name="TextBox 5"/>
          <p:cNvSpPr txBox="1">
            <a:spLocks noChangeArrowheads="1"/>
          </p:cNvSpPr>
          <p:nvPr/>
        </p:nvSpPr>
        <p:spPr bwMode="auto">
          <a:xfrm>
            <a:off x="8108950" y="1298575"/>
            <a:ext cx="8905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6213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4578C921-53D9-436C-BB65-362A3606070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0723" name="Заголовок 1"/>
          <p:cNvSpPr txBox="1">
            <a:spLocks noChangeArrowheads="1"/>
          </p:cNvSpPr>
          <p:nvPr/>
        </p:nvSpPr>
        <p:spPr bwMode="auto">
          <a:xfrm>
            <a:off x="996950" y="514350"/>
            <a:ext cx="80073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33438" y="1560513"/>
          <a:ext cx="8170862" cy="5119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6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9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23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90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61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96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649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81" marR="68581" marT="34288" marB="34288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81" marR="68581" marT="34288" marB="34288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1" marR="68581" marT="34288" marB="34288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L="68581" marR="68581" marT="34288" marB="34288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1" marR="68581" marT="34288" marB="3428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0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88" marB="34288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1" marR="68581" marT="34288" marB="34288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5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88" marB="3428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14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470 370,3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309 952,1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254 555,0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597 433,7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23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9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381 386,3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276 857,4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237 556,0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582 987,7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75 557,1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29 990,7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4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93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666 962,7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813 327,2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746 741,1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717 820,2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42 688,1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156 028,6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78 936,5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47 128,6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491 592,8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516 391,1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526 892,1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529 784,1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4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51 805,4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56 313,0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56 313,0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56 313,0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29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29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80 634,9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84 353,0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84 358,0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84 353,0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61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217 048,4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214 284,0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216 791,0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216 791,0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29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155 655,8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149 267,0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151 774,0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151 774,0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837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61 392,6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65 017,0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65 017,0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65 017,0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570990">
                <a:tc gridSpan="10">
                  <a:txBody>
                    <a:bodyPr/>
                    <a:lstStyle/>
                    <a:p>
                      <a:pPr algn="r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0921" name="TextBox 5"/>
          <p:cNvSpPr txBox="1">
            <a:spLocks noChangeArrowheads="1"/>
          </p:cNvSpPr>
          <p:nvPr/>
        </p:nvSpPr>
        <p:spPr bwMode="auto">
          <a:xfrm>
            <a:off x="8034338" y="1357313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3" y="306388"/>
            <a:ext cx="922337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3645A471-3330-4D87-912C-3AC4F44FFD2D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1747" name="Заголовок 1"/>
          <p:cNvSpPr txBox="1">
            <a:spLocks noChangeArrowheads="1"/>
          </p:cNvSpPr>
          <p:nvPr/>
        </p:nvSpPr>
        <p:spPr bwMode="auto">
          <a:xfrm>
            <a:off x="922338" y="306388"/>
            <a:ext cx="793591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8988" y="1308100"/>
          <a:ext cx="8091487" cy="480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2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5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6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67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29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09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39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955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85" marR="68585" marT="34299" marB="34299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85" marR="68585" marT="34299" marB="34299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5" marR="68585" marT="34299" marB="34299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L="68585" marR="68585" marT="34299" marB="34299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5" marR="68585" marT="34299" marB="34299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0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9" marB="34299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5" marR="68585" marT="34299" marB="34299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82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5" marR="68585" marT="34299" marB="34299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86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9 336,7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86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Амбулаторная помощь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2 397,5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86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6 939,2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86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329 752,3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399 194,5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121,1%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368 089,3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92,2%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369 058,8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100,3%</a:t>
                      </a: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30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4 904,0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102,8%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7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обслуживание населения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45 724,2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49 338,6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107,9%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49 338,6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49 338,6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7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136 001,8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151 490,7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111,4%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155 006,8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153 369,3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752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131 317,7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179 196,5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136,5%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144 575,2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80,7%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147 182,2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101,8%</a:t>
                      </a: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 в области социальной политики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11 804,6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14 125,7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119,7%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14 125,7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14 125,7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41 360,8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41 612,0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32 812,0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78,9%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32 812,0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xmlns="" val="3213587529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8 536,9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9 206,0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107,8%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9 206,0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9 206,0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xmlns="" val="3747455180"/>
                  </a:ext>
                </a:extLst>
              </a:tr>
              <a:tr h="28689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32 823,9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32 406,0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98,7%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23 606,0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72,8%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23 606,0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xmlns="" val="1498624221"/>
                  </a:ext>
                </a:extLst>
              </a:tr>
            </a:tbl>
          </a:graphicData>
        </a:graphic>
      </p:graphicFrame>
      <p:sp>
        <p:nvSpPr>
          <p:cNvPr id="31910" name="TextBox 5"/>
          <p:cNvSpPr txBox="1">
            <a:spLocks noChangeArrowheads="1"/>
          </p:cNvSpPr>
          <p:nvPr/>
        </p:nvSpPr>
        <p:spPr bwMode="auto">
          <a:xfrm>
            <a:off x="7910513" y="1073150"/>
            <a:ext cx="8905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6700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512DF71D-374E-4996-ACBD-D917E0631739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2771" name="Заголовок 1"/>
          <p:cNvSpPr txBox="1">
            <a:spLocks noChangeArrowheads="1"/>
          </p:cNvSpPr>
          <p:nvPr/>
        </p:nvSpPr>
        <p:spPr bwMode="auto">
          <a:xfrm>
            <a:off x="1066800" y="238125"/>
            <a:ext cx="79343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0900" y="1425575"/>
          <a:ext cx="8150225" cy="477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0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5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86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66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9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39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187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6820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81" marR="68581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81" marR="68581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1" marR="68581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L="68581" marR="68581" marT="34293" marB="3429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1" marR="68581" marT="34293" marB="3429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0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3" marB="3429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1" marR="68581" marT="34293" marB="3429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6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93" marB="3429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37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84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97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12 954,6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126,4%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12 954,6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126,4%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42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125 353,0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140 346,0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114 659,0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81,7%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119 551,0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824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125 353,0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139 346,0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111,2%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114 659,0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82,3%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119 551,0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976">
                <a:tc>
                  <a:txBody>
                    <a:bodyPr/>
                    <a:lstStyle/>
                    <a:p>
                      <a:pPr algn="ctr" rtl="0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мер по устойчивому исполнению бюджетов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3328764800"/>
                  </a:ext>
                </a:extLst>
              </a:tr>
              <a:tr h="583759">
                <a:tc>
                  <a:txBody>
                    <a:bodyPr/>
                    <a:lstStyle/>
                    <a:p>
                      <a:pPr algn="ctr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  <a:p>
                      <a:pPr algn="l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25 300,0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51 600,0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204%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2890" name="TextBox 5"/>
          <p:cNvSpPr txBox="1">
            <a:spLocks noChangeArrowheads="1"/>
          </p:cNvSpPr>
          <p:nvPr/>
        </p:nvSpPr>
        <p:spPr bwMode="auto">
          <a:xfrm>
            <a:off x="8034338" y="1193800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8125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m-investment.com/wp-content/uploads/2016/05/02_80A-2-5.jpg">
            <a:extLst>
              <a:ext uri="{FF2B5EF4-FFF2-40B4-BE49-F238E27FC236}">
                <a16:creationId xmlns:a16="http://schemas.microsoft.com/office/drawing/2014/main" xmlns="" id="{178E04C9-0381-4DC5-AE00-32136E81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26" y="142609"/>
            <a:ext cx="3046241" cy="1098261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30200"/>
            <a:ext cx="6686550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1125" y="1020763"/>
            <a:ext cx="7543800" cy="3206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Так выглядит бюджет Кемеровского муниципального района в разрезе муниципальных программ</a:t>
            </a:r>
          </a:p>
        </p:txBody>
      </p:sp>
      <p:sp>
        <p:nvSpPr>
          <p:cNvPr id="3379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8119E0B1-A988-4EF8-A775-4F8AD33AE841}" type="slidenum">
              <a:rPr lang="ru-RU" altLang="ru-RU"/>
              <a:pPr/>
              <a:t>25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3300" y="1428750"/>
          <a:ext cx="7697788" cy="490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0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3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40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76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2" marR="68582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2" marR="68582" marT="34288" marB="342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бюджета всего,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2 271 137,9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2 070 573,4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2 418 966,0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расходы на реализацию муниципальных программ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2 268 748,9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2 068 184,4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2 416 577,0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"Жилище"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43 371,6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32 304,6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32 304,6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"Жилище"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жильем молодых семей"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1 573,0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1 573,0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1 573,0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жильем детей-сирот и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детей оставшихся без попечения родителей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39 365,5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27 438,2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27 438,2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7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жильем отдельных категорий граждан»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2 229,1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3 089,4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3 089,4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533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"Социальная инфраструктура Кемеровского муниципального района"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153 893,0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82 808,9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53 893,0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"Строительство, реконструкция и капитальный ремонт объектов Кемеровского муниципального района"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150 900,0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81 308,9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52 393,0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"Энергосбережение социальной инфраструктуры"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«Формирование современной городской среды в КМР»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19 388,7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2 270,0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"Управление муниципальным имуществом"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28 251,0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28 251,0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28 251,0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выполнения функций органов местного самоуправления, функций подведомственных учреждений"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23 406,0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23 406,0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23 406,0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3890" name="TextBox 5"/>
          <p:cNvSpPr txBox="1">
            <a:spLocks noChangeArrowheads="1"/>
          </p:cNvSpPr>
          <p:nvPr/>
        </p:nvSpPr>
        <p:spPr bwMode="auto">
          <a:xfrm>
            <a:off x="8034338" y="1255713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38" y="276225"/>
            <a:ext cx="11112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393700"/>
            <a:ext cx="6686550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4819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5E2F0468-B1B3-45B9-9C0A-6342C331CC13}" type="slidenum">
              <a:rPr lang="ru-RU" altLang="ru-RU"/>
              <a:pPr/>
              <a:t>26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42963" y="1182688"/>
          <a:ext cx="8010525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7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6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4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1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46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1" marR="68581" marT="34297" marB="34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1" marR="68581" marT="34297" marB="3429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"Мероприятия по землеустройству, землепользованию, управлению имуществом"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4 845,0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"Культура Кемеровского муниципального района"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207 898,9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207 898,9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207 898,9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культуры Кемеровского муниципального района"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207 878,9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207 878,9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207 878,9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"Охрана труда"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"Образование Кемеровского муниципального района"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717 077,7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717 082,7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717 157,7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дошкольного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43 628,6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43 628,6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43 628,6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общего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482 065,6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482 065,6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482 065,6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дополнительного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42 800,0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42 800,0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42 800,0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"Социальные гарантии в системе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41 317,0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41 322,0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41 397,0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деятельности прочих учреждений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79 054,0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79 054,0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79 054,0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"Лето"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3 955,0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3 955,0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3 955,0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воспитательного и образовательного процесса в детских домах и школах-интернатах"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24 247,5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24 247,5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24 247,5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73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"Охрана труда"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4912" name="TextBox 5"/>
          <p:cNvSpPr txBox="1">
            <a:spLocks noChangeArrowheads="1"/>
          </p:cNvSpPr>
          <p:nvPr/>
        </p:nvSpPr>
        <p:spPr bwMode="auto">
          <a:xfrm>
            <a:off x="8015288" y="923925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888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04813"/>
            <a:ext cx="6686550" cy="531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5843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EE632F8A-24FD-4D92-A041-FA27A5E40916}" type="slidenum">
              <a:rPr lang="ru-RU" altLang="ru-RU"/>
              <a:pPr/>
              <a:t>27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50913" y="1155700"/>
          <a:ext cx="7902575" cy="503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2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2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85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17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78" marR="6857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78" marR="68578" marT="34299" marB="3429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23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"Развитие физической культуры и спорта. Молодое поколение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31 853,5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29 053,5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29 053,5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программ спортивной подготовки по видам спорта"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3 911,0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1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массового спорта и физической культуры"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27 681,0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27 681,0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27 681,0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"Охрана труда"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"Молодое поколение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241,5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23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"Социальная поддержка населения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308 304,1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285 673,4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288 262,3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"Меры социальной поддержки гражданам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237 949,3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215 318,6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217 907,5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1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"Акции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"Материальная поддержка малоимущих граждан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1 546,5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1 546,5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1 546,5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деятельности органов местного самоуправления и их подведомственных учреждений"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63 247,3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63 247,3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63 247,3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80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"Дополнительное пенсионное обеспечение граждан"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80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"Доступная среда"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5930" name="TextBox 5"/>
          <p:cNvSpPr txBox="1">
            <a:spLocks noChangeArrowheads="1"/>
          </p:cNvSpPr>
          <p:nvPr/>
        </p:nvSpPr>
        <p:spPr bwMode="auto">
          <a:xfrm>
            <a:off x="7940675" y="930275"/>
            <a:ext cx="8905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5588"/>
            <a:ext cx="1109663" cy="414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468313"/>
            <a:ext cx="6686550" cy="531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686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7BD1DD60-C359-4942-B875-BF43C08A1519}" type="slidenum">
              <a:rPr lang="ru-RU" altLang="ru-RU"/>
              <a:pPr/>
              <a:t>28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77888" y="1120775"/>
          <a:ext cx="7958137" cy="488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5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92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92" marR="68592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92" marR="68592" marT="34291" marB="342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40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«Муниципальное управление»</a:t>
                      </a:r>
                    </a:p>
                  </a:txBody>
                  <a:tcPr marL="7145" marR="714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88 886,4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88 932,8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88 936,1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46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9.1.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деятельности органов местного самоуправления"</a:t>
                      </a: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57 873,4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57 919,8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57 923,1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8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9.2.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"Материально-хозяйственное обеспечение деятельности органов местного самоуправления Кемеровского муниципального района"</a:t>
                      </a: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29 146,0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29 146,0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29 146,0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4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9.3.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"Поддержка отдельных категорий граждан"</a:t>
                      </a: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1 867,0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1 867,0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1 867,0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07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"Обеспечение безопасности условий жизни и деятельности населения района"</a:t>
                      </a:r>
                    </a:p>
                  </a:txBody>
                  <a:tcPr marL="7145" marR="714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8 350,0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8 350,0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8 350,0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8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пожарной безопасности"</a:t>
                      </a:r>
                    </a:p>
                  </a:txBody>
                  <a:tcPr marL="7145" marR="714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26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"Снижение рисков и смягчение последствий чрезвычайных ситуаций природного и техногенного характера"</a:t>
                      </a:r>
                    </a:p>
                  </a:txBody>
                  <a:tcPr marL="7145" marR="714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7 570,0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7 570,0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7 570,0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4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"Борьба с преступностью и профилактика правонарушений"</a:t>
                      </a:r>
                    </a:p>
                  </a:txBody>
                  <a:tcPr marL="7145" marR="714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4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водохозяйственного комплекса"</a:t>
                      </a:r>
                    </a:p>
                  </a:txBody>
                  <a:tcPr marL="7145" marR="714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4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</a:p>
                  </a:txBody>
                  <a:tcPr marL="68592" marR="68592" marT="34291" marB="34291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безопасности людей на водных объектах (зима, лето) и лесных пожаров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5" marR="714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xmlns="" val="757536582"/>
                  </a:ext>
                </a:extLst>
              </a:tr>
            </a:tbl>
          </a:graphicData>
        </a:graphic>
      </p:graphicFrame>
      <p:sp>
        <p:nvSpPr>
          <p:cNvPr id="36942" name="TextBox 5"/>
          <p:cNvSpPr txBox="1">
            <a:spLocks noChangeArrowheads="1"/>
          </p:cNvSpPr>
          <p:nvPr/>
        </p:nvSpPr>
        <p:spPr bwMode="auto">
          <a:xfrm>
            <a:off x="7904163" y="889000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5750"/>
            <a:ext cx="1109663" cy="414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468313"/>
            <a:ext cx="6686550" cy="531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7891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5E3665D3-E17A-4010-AAD8-5C485DF07062}" type="slidenum">
              <a:rPr lang="ru-RU" altLang="ru-RU"/>
              <a:pPr/>
              <a:t>29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77888" y="1120775"/>
          <a:ext cx="7958137" cy="500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5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92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92" marR="68592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92" marR="68592" marT="34294" marB="3429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415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«Формирование запаса медикаментов для проведения мероприятий по ликвидации медико-санитарных последствий чрезвычайных ситуаций радиационного и химического характера»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4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«Мобилизационная подготовка» 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9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«Противодействие экстремизму и терроризму»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«Муниципальный контроль»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50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«Развитие субъектов малого и среднего предпринимательства в Кемеровском муниципальном районе»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50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«Финансовая поддержка агропромышленного комплекса и социального развития села в Кемеровском муниципальном районе»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9 356,1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12 411,6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10 429,2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27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«Финансовая поддержка агропромышленного комплекса Кемеровского муниципального района» 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1 442,0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1 442,0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1 442,0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«Социальная поддержка молодых семей и молодых специалистов на строительство (приобретение) жилья в сельской местности» 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3 737,1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6 329,6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4 630,2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«Финансовая поддержка Ветеранского подворья Кемеровского муниципального района»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1 340,0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1 340,0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68592" marR="68592" marT="34294" marB="3429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«Обеспечение деятельности учреждений сельского хозяйства» </a:t>
                      </a:r>
                    </a:p>
                  </a:txBody>
                  <a:tcPr marL="9527" marR="9527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2 837,0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2 837,0</a:t>
                      </a:r>
                    </a:p>
                  </a:txBody>
                  <a:tcPr marL="9527" marR="9527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2 837,0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xmlns="" val="757536582"/>
                  </a:ext>
                </a:extLst>
              </a:tr>
            </a:tbl>
          </a:graphicData>
        </a:graphic>
      </p:graphicFrame>
      <p:sp>
        <p:nvSpPr>
          <p:cNvPr id="37966" name="TextBox 5"/>
          <p:cNvSpPr txBox="1">
            <a:spLocks noChangeArrowheads="1"/>
          </p:cNvSpPr>
          <p:nvPr/>
        </p:nvSpPr>
        <p:spPr bwMode="auto">
          <a:xfrm>
            <a:off x="7904163" y="889000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5750"/>
            <a:ext cx="1109663" cy="414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238375"/>
            <a:ext cx="1922462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3" y="695325"/>
            <a:ext cx="6686550" cy="536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</a:p>
        </p:txBody>
      </p:sp>
      <p:pic>
        <p:nvPicPr>
          <p:cNvPr id="11268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3028950"/>
            <a:ext cx="24352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944368" y="4598234"/>
            <a:ext cx="1535470" cy="428717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2 271 137,9 тыс. 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9869" y="4027988"/>
            <a:ext cx="1566322" cy="396332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2 201 137,9 тыс. руб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287280" y="3184646"/>
            <a:ext cx="751368" cy="860198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38648" y="3154895"/>
            <a:ext cx="558737" cy="889949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77926" y="3530840"/>
            <a:ext cx="704948" cy="112081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063859" y="3541925"/>
            <a:ext cx="614067" cy="1109728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132956" y="5541525"/>
            <a:ext cx="1689088" cy="412932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70 000,0 тыс. руб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4160838" y="5286375"/>
            <a:ext cx="2436812" cy="10033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расчете на 1 человека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47 315 руб.   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6597650" y="4497388"/>
            <a:ext cx="2546350" cy="93027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расчете на 1 человека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48 820 руб.</a:t>
            </a:r>
          </a:p>
        </p:txBody>
      </p:sp>
      <p:pic>
        <p:nvPicPr>
          <p:cNvPr id="11284" name="Рисунок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905000"/>
            <a:ext cx="15398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3625925" y="2873065"/>
            <a:ext cx="1521580" cy="372581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2 001 573,4 тыс. руб.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97762" y="3424904"/>
            <a:ext cx="1539142" cy="421244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2 070 573,4 тыс. руб.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635501" y="2919412"/>
            <a:ext cx="1508499" cy="391807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endParaRPr lang="en-U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2 418 966,0 тыс. руб.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80025" y="2410397"/>
            <a:ext cx="1539143" cy="359999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2 363 466,0 тыс. руб.</a:t>
            </a:r>
          </a:p>
        </p:txBody>
      </p:sp>
      <p:sp>
        <p:nvSpPr>
          <p:cNvPr id="11297" name="TextBox 37"/>
          <p:cNvSpPr txBox="1">
            <a:spLocks noChangeArrowheads="1"/>
          </p:cNvSpPr>
          <p:nvPr/>
        </p:nvSpPr>
        <p:spPr bwMode="auto">
          <a:xfrm>
            <a:off x="2298700" y="2643188"/>
            <a:ext cx="971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1298" name="TextBox 38"/>
          <p:cNvSpPr txBox="1">
            <a:spLocks noChangeArrowheads="1"/>
          </p:cNvSpPr>
          <p:nvPr/>
        </p:nvSpPr>
        <p:spPr bwMode="auto">
          <a:xfrm>
            <a:off x="7269163" y="15509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1299" name="TextBox 39"/>
          <p:cNvSpPr txBox="1">
            <a:spLocks noChangeArrowheads="1"/>
          </p:cNvSpPr>
          <p:nvPr/>
        </p:nvSpPr>
        <p:spPr bwMode="auto">
          <a:xfrm>
            <a:off x="4700588" y="1893888"/>
            <a:ext cx="1027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3851867" y="2350320"/>
            <a:ext cx="701862" cy="533959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553728" y="2350321"/>
            <a:ext cx="527588" cy="539327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813550" y="2598850"/>
            <a:ext cx="783863" cy="813089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5406921" y="2610475"/>
            <a:ext cx="381134" cy="835682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6628114" y="1988344"/>
            <a:ext cx="640433" cy="42669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281688" y="1983025"/>
            <a:ext cx="353813" cy="42737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274560" y="2199521"/>
            <a:ext cx="672987" cy="73401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7939021" y="2192365"/>
            <a:ext cx="327491" cy="727048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4479838" y="4186422"/>
            <a:ext cx="1582633" cy="428716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69 000,0 тыс. руб.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54233" y="3461768"/>
            <a:ext cx="1574225" cy="391808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55 500,0 тыс.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19063"/>
            <a:ext cx="1309688" cy="5762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характеристики бюджета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113" y="376238"/>
            <a:ext cx="6686550" cy="531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8915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39ACBF95-E1BE-4BD2-BB7B-87B2A3AEA11F}" type="slidenum">
              <a:rPr lang="ru-RU" altLang="ru-RU"/>
              <a:pPr/>
              <a:t>30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6938" y="1057275"/>
          <a:ext cx="7939087" cy="528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1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7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75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3" marR="68583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3" marR="68583" marT="34289" marB="3428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73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«Развитие подотрасли животноводства, переработки и реализации продукции животноводства»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73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«Информационная политика и работа с общественностью муниципального образования «Кемеровский муниципальный район»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53 679,0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53 679,0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53 679,0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08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13.1.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«Взаимодействие со средствами массовой информации»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3 216,0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5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13.2.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«Информатизация администрации Кемеровского муниципального района»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8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13.3.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«Материальное стимулирование организаций и отдельных категорий граждан»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43 942,0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43 942,0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43 942,0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49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13.4.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«Мероприятия, направленные на доступность органов местного самоуправления»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6 011,0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243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«Жилищно-коммунальный комплекс Кемеровского муниципального района»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188 467,2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145 408,0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144 158,0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94832062"/>
                  </a:ext>
                </a:extLst>
              </a:tr>
              <a:tr h="78866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«Подготовка к зиме объектов жилищно-коммунального хозяйства»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23 815,1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26 865,1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25 615,1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80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68583" marR="68583" marT="34289" marB="3428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«Модернизация объектов коммунальной инфраструктуры»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75 500,1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29 390,9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29 390,9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8984" name="TextBox 5"/>
          <p:cNvSpPr txBox="1">
            <a:spLocks noChangeArrowheads="1"/>
          </p:cNvSpPr>
          <p:nvPr/>
        </p:nvSpPr>
        <p:spPr bwMode="auto">
          <a:xfrm>
            <a:off x="7904163" y="827088"/>
            <a:ext cx="8905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2250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319088"/>
            <a:ext cx="6686550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9939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88C5311A-835A-43F5-BD04-5785EC00F6B9}" type="slidenum">
              <a:rPr lang="ru-RU" altLang="ru-RU"/>
              <a:pPr/>
              <a:t>31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04875" y="1270000"/>
          <a:ext cx="7966075" cy="5408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1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9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99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4" marR="6858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4" marR="68584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96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«Развитие жилищно-коммунального комплекса Кемеровского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89 152,0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89 152,0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89 152,0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45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«Благоустройство территории и дорожная деятельность Кемеровского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136 304,5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97 022,0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99 292,0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9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«Дорожное хозяйство»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129 492,5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89 650,0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91 920,0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1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«Благоустройство территории»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6 812,0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7 372,0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7 372,0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45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«Энергосбережение и повышение энергоэффективности Кемеровского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106 742,2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457 181,7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80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«Обеспечение безопасности дорожного движения»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45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«Управление муниципальными финансами Кемеровского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165 505,0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165 118,0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196 310,0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61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«Создание условий для повышения эффективности расходов бюджета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51 600,0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80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«Управление муниципальным долгом Кемеровского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54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Непрограммное направление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480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</a:t>
                      </a:r>
                    </a:p>
                  </a:txBody>
                  <a:tcPr marL="68584" marR="68584" marT="34290" marB="3429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на повышение оплаты труда отдельных категорий работников бюджетной сферы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8178187"/>
                  </a:ext>
                </a:extLst>
              </a:tr>
            </a:tbl>
          </a:graphicData>
        </a:graphic>
      </p:graphicFrame>
      <p:sp>
        <p:nvSpPr>
          <p:cNvPr id="40020" name="TextBox 5"/>
          <p:cNvSpPr txBox="1">
            <a:spLocks noChangeArrowheads="1"/>
          </p:cNvSpPr>
          <p:nvPr/>
        </p:nvSpPr>
        <p:spPr bwMode="auto">
          <a:xfrm>
            <a:off x="7950200" y="1039813"/>
            <a:ext cx="8905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8275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C5C689-2BBD-4585-AFAE-820D339AD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35"/>
            <a:ext cx="1848371" cy="1617008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238" y="654050"/>
            <a:ext cx="6686550" cy="6207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Межбюджетные отношения</a:t>
            </a:r>
          </a:p>
        </p:txBody>
      </p:sp>
      <p:sp>
        <p:nvSpPr>
          <p:cNvPr id="4096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061F18CF-0355-4A41-A538-495BC8ADD95F}" type="slidenum">
              <a:rPr lang="ru-RU" altLang="ru-RU"/>
              <a:pPr/>
              <a:t>32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3300" y="1908175"/>
          <a:ext cx="7734300" cy="448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8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7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1 307 828,9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1 061 144,4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1 390 963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получаемые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бюджета</a:t>
                      </a:r>
                      <a:r>
                        <a:rPr lang="ru-RU" sz="11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субъекта Российской Федерации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1 198 464,7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944 785,2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1 261 968,8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58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53 460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338 704,2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171 715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486 526,4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401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806 300,5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773 070,2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775 442,4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бюджетов сельских поселений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109 364,2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116 359,2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128 994,2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800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части полномочий по решению вопросов местного значения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109 364,2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116 359,2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128 994,2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146 574,1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120 887,1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125 779,1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направляемые в бюджеты</a:t>
                      </a:r>
                      <a:r>
                        <a:rPr lang="ru-RU" sz="11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сельских поселений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146 574,1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120 887,1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125 779,1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139 346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114 659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119 551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2 438,1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438,1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</a:p>
                  </a:txBody>
                  <a:tcPr marL="68591" marR="68591" marT="34288" marB="34288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4 790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3 790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3 790</a:t>
                      </a:r>
                    </a:p>
                  </a:txBody>
                  <a:tcPr marL="68591" marR="68591" marT="34288" marB="34288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68878983"/>
                  </a:ext>
                </a:extLst>
              </a:tr>
            </a:tbl>
          </a:graphicData>
        </a:graphic>
      </p:graphicFrame>
      <p:sp>
        <p:nvSpPr>
          <p:cNvPr id="41031" name="TextBox 5"/>
          <p:cNvSpPr txBox="1">
            <a:spLocks noChangeArrowheads="1"/>
          </p:cNvSpPr>
          <p:nvPr/>
        </p:nvSpPr>
        <p:spPr bwMode="auto">
          <a:xfrm>
            <a:off x="7961313" y="1714500"/>
            <a:ext cx="8905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b7aeaaa9c373574000a7104099b3cdf2-l&amp;n=13">
            <a:extLst>
              <a:ext uri="{FF2B5EF4-FFF2-40B4-BE49-F238E27FC236}">
                <a16:creationId xmlns:a16="http://schemas.microsoft.com/office/drawing/2014/main" xmlns="" id="{D444DC17-A1F6-41E8-9EBC-1AACFCEF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78" y="117081"/>
            <a:ext cx="3295322" cy="2059576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987425"/>
            <a:ext cx="6030913" cy="523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Муниципальный долг</a:t>
            </a:r>
          </a:p>
        </p:txBody>
      </p:sp>
      <p:sp>
        <p:nvSpPr>
          <p:cNvPr id="41988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36821E4B-FC2E-4135-B7D0-A8E15DFF867C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333500" y="1946275"/>
            <a:ext cx="847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900"/>
              <a:t>млн. рублей</a:t>
            </a:r>
          </a:p>
        </p:txBody>
      </p:sp>
      <p:sp>
        <p:nvSpPr>
          <p:cNvPr id="3" name="AutoShape 4" descr="https://ptzgovorit.ru/sites/default/files/styles/885x100proc/public/insert_images/byudzhet_2.jpg?itok=VDp7ix3d">
            <a:extLst>
              <a:ext uri="{FF2B5EF4-FFF2-40B4-BE49-F238E27FC236}">
                <a16:creationId xmlns:a16="http://schemas.microsoft.com/office/drawing/2014/main" xmlns="" id="{07C0AFE3-7E0B-40A1-93A2-DCF9F0DB3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graphicFrame>
        <p:nvGraphicFramePr>
          <p:cNvPr id="41991" name="Объект 8"/>
          <p:cNvGraphicFramePr>
            <a:graphicFrameLocks/>
          </p:cNvGraphicFramePr>
          <p:nvPr/>
        </p:nvGraphicFramePr>
        <p:xfrm>
          <a:off x="1082675" y="1228725"/>
          <a:ext cx="7939088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Chart" r:id="rId5" imgW="7943776" imgH="4852837" progId="Excel.Chart.8">
                  <p:embed/>
                </p:oleObj>
              </mc:Choice>
              <mc:Fallback>
                <p:oleObj name="Chart" r:id="rId5" imgW="7943776" imgH="4852837" progId="Excel.Chart.8">
                  <p:embed/>
                  <p:pic>
                    <p:nvPicPr>
                      <p:cNvPr id="0" name="Объект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228725"/>
                        <a:ext cx="7939088" cy="484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5458E2-AF34-449D-8C7E-DA1466795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4113985"/>
            <a:ext cx="1762626" cy="1864673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25475"/>
            <a:ext cx="7754937" cy="739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внутренние заимствования</a:t>
            </a:r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4BC4B9D0-E288-4850-B31E-E1D2CE7F7C33}" type="slidenum">
              <a:rPr lang="ru-RU" altLang="ru-RU"/>
              <a:pPr/>
              <a:t>4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87488" y="1739900"/>
          <a:ext cx="7339011" cy="396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30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99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8" marR="68588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68588" marR="68588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8" marR="68588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8" marR="68588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8" marR="68588" marT="34285" marB="3428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9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49 592,5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0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-407,5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</a:p>
                  </a:txBody>
                  <a:tcPr marL="257204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1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</a:t>
                      </a:r>
                    </a:p>
                  </a:txBody>
                  <a:tcPr marL="257204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-407,5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00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 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4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89 00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</a:p>
                  </a:txBody>
                  <a:tcPr marL="257204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</a:t>
                      </a:r>
                    </a:p>
                  </a:txBody>
                  <a:tcPr marL="257204" marR="7145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-130 000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-160 000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-100 000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-150 000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355" name="TextBox 5"/>
          <p:cNvSpPr txBox="1">
            <a:spLocks noChangeArrowheads="1"/>
          </p:cNvSpPr>
          <p:nvPr/>
        </p:nvSpPr>
        <p:spPr bwMode="auto">
          <a:xfrm>
            <a:off x="7670800" y="1495425"/>
            <a:ext cx="12049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r>
              <a:rPr lang="ru-RU" altLang="ru-RU" sz="1200" b="1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2875"/>
            <a:ext cx="1139825" cy="57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характеристики бюджета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296391-8A37-408A-8CCC-C671C1F8D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70" y="3890836"/>
            <a:ext cx="3378898" cy="21154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0" y="876300"/>
            <a:ext cx="6686550" cy="825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и налоговой политики</a:t>
            </a:r>
          </a:p>
        </p:txBody>
      </p:sp>
      <p:sp>
        <p:nvSpPr>
          <p:cNvPr id="1331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endParaRPr lang="en-US" altLang="ru-RU"/>
          </a:p>
          <a:p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712788" y="2149475"/>
            <a:ext cx="8202612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полного и своевременного поступления денежных средств в бюджет Кемеровского муниципального района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мероприятий по мобилизации дополнительных налоговых поступлений в бюджет района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объемов задолженности по налоговым доходам 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предпринимательской активности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устойчивости бюджета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должен отвечать принципам консервативного бюджетного планирования и быть направлен на дальнейшее повышение эффективности расходов бюджета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непрерывности внутреннего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муниципального финансового контроля на всех этапах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бюджетного процесса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программно-целевых методов управления 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повышение прозрачности управления общественными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финансами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4313"/>
            <a:ext cx="1309688" cy="5762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характеристики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althmasteryacademy.com/wp-content/uploads/2017/04/Build-Wealth-With-Dividends-Interest-Income-and-Rents-1024x683.jpg">
            <a:extLst>
              <a:ext uri="{FF2B5EF4-FFF2-40B4-BE49-F238E27FC236}">
                <a16:creationId xmlns:a16="http://schemas.microsoft.com/office/drawing/2014/main" xmlns="" id="{FC601704-C617-4922-A028-3DE7E180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93" y="0"/>
            <a:ext cx="3991689" cy="2662426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1520B1-37EB-4BAC-8726-E5C8793AD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088982"/>
            <a:ext cx="2149893" cy="2149893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14340" name="Заголовок 8"/>
          <p:cNvSpPr>
            <a:spLocks noGrp="1" noChangeArrowheads="1"/>
          </p:cNvSpPr>
          <p:nvPr>
            <p:ph type="title"/>
          </p:nvPr>
        </p:nvSpPr>
        <p:spPr>
          <a:xfrm>
            <a:off x="1158875" y="1038225"/>
            <a:ext cx="6686550" cy="830263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Раздел 2. Доходы бюджета</a:t>
            </a:r>
          </a:p>
        </p:txBody>
      </p:sp>
      <p:sp>
        <p:nvSpPr>
          <p:cNvPr id="14341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1416050" y="1976438"/>
            <a:ext cx="7532688" cy="3748087"/>
          </a:xfrm>
        </p:spPr>
        <p:txBody>
          <a:bodyPr/>
          <a:lstStyle/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Структура доходов бюджета района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marL="257175" indent="-257175" algn="l">
              <a:buFont typeface="Arial" charset="0"/>
              <a:buAutoNum type="arabicPeriod"/>
            </a:pP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Основные мероприятия по мобилизации доходов бюджета</a:t>
            </a:r>
          </a:p>
          <a:p>
            <a:pPr marL="257175" indent="-257175">
              <a:buFont typeface="Arial" charset="0"/>
              <a:buAutoNum type="arabicPeriod"/>
            </a:pPr>
            <a:endParaRPr lang="ru-RU" altLang="ru-RU" sz="21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1028700"/>
            <a:ext cx="6686550" cy="6207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92225" y="1654175"/>
          <a:ext cx="7613649" cy="209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0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22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49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29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28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3" marR="9523" marT="952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523" marR="9523" marT="9524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3" marR="9523" marT="9524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3" marR="9523" marT="9524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2018 году в %)</a:t>
                      </a:r>
                    </a:p>
                  </a:txBody>
                  <a:tcPr marL="9523" marR="9523" marT="9524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3" marR="9523" marT="9524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2019 году в %)</a:t>
                      </a:r>
                    </a:p>
                  </a:txBody>
                  <a:tcPr marL="9523" marR="9523" marT="9524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3" marR="9523" marT="9524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2020 году в %)</a:t>
                      </a:r>
                    </a:p>
                  </a:txBody>
                  <a:tcPr marL="9523" marR="9523" marT="9524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9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всего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2 156 449,20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2 201 137,90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102,10%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2 001 573,40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101,20%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2 363 466,00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101,50%</a:t>
                      </a: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2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том, числе:</a:t>
                      </a:r>
                    </a:p>
                  </a:txBody>
                  <a:tcPr marL="9523" marR="9523" marT="952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0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349 950,0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374 843,0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107,1%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397 358,0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106,0%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411 738,0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103,6%</a:t>
                      </a: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8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542 227,0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508 466,0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93,8%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513 071,0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100,9%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520 765,0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101,5%</a:t>
                      </a: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2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1 264 272,2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1 317 828,9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104,2%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1 091 144,4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82,8%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1 430 963,0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131,1%</a:t>
                      </a: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5434" name="Диаграмма 8"/>
          <p:cNvGraphicFramePr>
            <a:graphicFrameLocks/>
          </p:cNvGraphicFramePr>
          <p:nvPr/>
        </p:nvGraphicFramePr>
        <p:xfrm>
          <a:off x="720725" y="3582988"/>
          <a:ext cx="46640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Chart" r:id="rId4" imgW="4669941" imgH="2475191" progId="Excel.Chart.8">
                  <p:embed/>
                </p:oleObj>
              </mc:Choice>
              <mc:Fallback>
                <p:oleObj name="Chart" r:id="rId4" imgW="4669941" imgH="2475191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582988"/>
                        <a:ext cx="4664075" cy="246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13725" y="1401763"/>
            <a:ext cx="1033463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436" name="TextBox 5"/>
          <p:cNvSpPr txBox="1">
            <a:spLocks noChangeArrowheads="1"/>
          </p:cNvSpPr>
          <p:nvPr/>
        </p:nvSpPr>
        <p:spPr bwMode="auto">
          <a:xfrm>
            <a:off x="5591175" y="3900488"/>
            <a:ext cx="3314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Увеличение доходов в 2019 году связано с увеличением налоговых доходов и  безвозмездных поступлений из областного бюджета по дотации и субсидии. 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Увеличение налоговых доходов связано с увеличением поступлений от НДФЛ, ЕНВД, государственной пошлины.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Уменьшение неналоговых доходов связано с уменьшением поступлений по штрафам, а также в 2018г. получены дополнительные доходы в сумме 30 млн. руб. от аренды, по претензионно-исковой деятельности.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0813"/>
            <a:ext cx="8572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1150938"/>
            <a:ext cx="6686550" cy="458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50" y="1871663"/>
          <a:ext cx="8051801" cy="393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1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0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4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8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72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33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86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4" marR="9524" marT="9528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4" marR="9524" marT="9528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524" marR="9524" marT="9528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4" marR="9524" marT="9528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4" marR="9524" marT="9528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4" marR="9524" marT="9528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3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4" marR="9524" marT="9528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2018 году в %)</a:t>
                      </a:r>
                    </a:p>
                  </a:txBody>
                  <a:tcPr marL="9524" marR="9524" marT="9528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4" marR="9524" marT="9528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2019 году в %)</a:t>
                      </a:r>
                    </a:p>
                  </a:txBody>
                  <a:tcPr marL="9524" marR="9524" marT="9528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4" marR="9524" marT="9528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2020 году в %)</a:t>
                      </a:r>
                    </a:p>
                  </a:txBody>
                  <a:tcPr marL="9524" marR="9524" marT="9528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16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8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налоговые доходы</a:t>
                      </a:r>
                    </a:p>
                  </a:txBody>
                  <a:tcPr marL="9524" marR="9524" marT="952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349 950,0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374 843,0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107,1%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397 358,0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106,0%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411 738,0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103,6%</a:t>
                      </a: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9524" marR="9524" marT="9528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 (НДФЛ)</a:t>
                      </a:r>
                    </a:p>
                  </a:txBody>
                  <a:tcPr marL="9524" marR="9524" marT="952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305 550,0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330 860,0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108,3%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351 430,0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106,2%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368 820,0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104,9%</a:t>
                      </a: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9524" marR="9524" marT="9528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Упрощенная система налогоблажения</a:t>
                      </a:r>
                    </a:p>
                  </a:txBody>
                  <a:tcPr marL="9524" marR="9524" marT="952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27 600,0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28 600,0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29 745,0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30 935,0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9524" marR="9524" marT="9528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(ЕНВД)</a:t>
                      </a:r>
                    </a:p>
                  </a:txBody>
                  <a:tcPr marL="9524" marR="9524" marT="952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4 730,0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5 363,0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5 363,0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1 058,0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08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4" marR="9524" marT="9528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 (ЕСХН)</a:t>
                      </a:r>
                    </a:p>
                  </a:txBody>
                  <a:tcPr marL="9524" marR="9524" marT="952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104,6%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1 175,0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913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9524" marR="9524" marT="9528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 (Патент)</a:t>
                      </a:r>
                    </a:p>
                  </a:txBody>
                  <a:tcPr marL="9524" marR="9524" marT="952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103,5%</a:t>
                      </a: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9524" marR="9524" marT="9528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9524" marR="9524" marT="952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2 510,0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91,6%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101,2%</a:t>
                      </a: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9524" marR="9524" marT="9528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9524" marR="9524" marT="952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5 740,0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5 600,0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6 300,0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112,5%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6 300,0</a:t>
                      </a: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81975" y="1635125"/>
            <a:ext cx="8905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2725"/>
            <a:ext cx="8572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2CDF81-9D03-4B85-A67B-95A20D24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85" y="4657116"/>
            <a:ext cx="1719631" cy="1343635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51" name="Заголовок 1"/>
          <p:cNvSpPr>
            <a:spLocks noGrp="1"/>
          </p:cNvSpPr>
          <p:nvPr>
            <p:ph type="title"/>
          </p:nvPr>
        </p:nvSpPr>
        <p:spPr>
          <a:xfrm>
            <a:off x="1817688" y="1042988"/>
            <a:ext cx="6686550" cy="458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graphicFrame>
        <p:nvGraphicFramePr>
          <p:cNvPr id="17412" name="Диаграмма 34"/>
          <p:cNvGraphicFramePr>
            <a:graphicFrameLocks/>
          </p:cNvGraphicFramePr>
          <p:nvPr/>
        </p:nvGraphicFramePr>
        <p:xfrm>
          <a:off x="68263" y="2149475"/>
          <a:ext cx="51435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hart" r:id="rId5" imgW="5145470" imgH="4298052" progId="Excel.Chart.8">
                  <p:embed/>
                </p:oleObj>
              </mc:Choice>
              <mc:Fallback>
                <p:oleObj name="Chart" r:id="rId5" imgW="5145470" imgH="4298052" progId="Excel.Chart.8">
                  <p:embed/>
                  <p:pic>
                    <p:nvPicPr>
                      <p:cNvPr id="0" name="Диаграмма 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2149475"/>
                        <a:ext cx="5143500" cy="429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Диаграмма 47"/>
          <p:cNvGraphicFramePr>
            <a:graphicFrameLocks/>
          </p:cNvGraphicFramePr>
          <p:nvPr/>
        </p:nvGraphicFramePr>
        <p:xfrm>
          <a:off x="4910138" y="1482725"/>
          <a:ext cx="41656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hart" r:id="rId8" imgW="4170025" imgH="4084674" progId="Excel.Chart.8">
                  <p:embed/>
                </p:oleObj>
              </mc:Choice>
              <mc:Fallback>
                <p:oleObj name="Chart" r:id="rId8" imgW="4170025" imgH="4084674" progId="Excel.Chart.8">
                  <p:embed/>
                  <p:pic>
                    <p:nvPicPr>
                      <p:cNvPr id="0" name="Диаграмма 4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1482725"/>
                        <a:ext cx="4165600" cy="407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Box 52"/>
          <p:cNvSpPr txBox="1">
            <a:spLocks noChangeArrowheads="1"/>
          </p:cNvSpPr>
          <p:nvPr/>
        </p:nvSpPr>
        <p:spPr bwMode="auto">
          <a:xfrm>
            <a:off x="1574800" y="187801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46688" y="2341563"/>
            <a:ext cx="800100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8763"/>
            <a:ext cx="8572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7786</TotalTime>
  <Words>4645</Words>
  <Application>Microsoft Office PowerPoint</Application>
  <PresentationFormat>Экран (4:3)</PresentationFormat>
  <Paragraphs>1777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Corbel</vt:lpstr>
      <vt:lpstr>Arial</vt:lpstr>
      <vt:lpstr>Calibri</vt:lpstr>
      <vt:lpstr>Times New Roman</vt:lpstr>
      <vt:lpstr>Wingdings</vt:lpstr>
      <vt:lpstr>Параллакс</vt:lpstr>
      <vt:lpstr>Диаграмма Microsoft Excel</vt:lpstr>
      <vt:lpstr>Бюджет  Кемеровского муниципального района  на 2019 год и плановый период  2020-2021 годов</vt:lpstr>
      <vt:lpstr>Раздел 1. Общие характеристики бюджета</vt:lpstr>
      <vt:lpstr>Основные параметры бюджета</vt:lpstr>
      <vt:lpstr>Муниципальные внутренние заимствования</vt:lpstr>
      <vt:lpstr>Основные приоритеты бюджетной и налоговой политики</vt:lpstr>
      <vt:lpstr>Раздел 2. Доходы бюджета</vt:lpstr>
      <vt:lpstr>Структура доходов бюджета района</vt:lpstr>
      <vt:lpstr>Налоговые доходы</vt:lpstr>
      <vt:lpstr>Налоговые доходы</vt:lpstr>
      <vt:lpstr>Неналоговые доходы</vt:lpstr>
      <vt:lpstr>Неналоговые доходы</vt:lpstr>
      <vt:lpstr> Неналоговые доходы</vt:lpstr>
      <vt:lpstr>Безвозмездные поступления</vt:lpstr>
      <vt:lpstr>Безвозмездные поступления</vt:lpstr>
      <vt:lpstr>Безвозмездные поступления</vt:lpstr>
      <vt:lpstr>Основные мероприятия по мобилизации доходов бюджета</vt:lpstr>
      <vt:lpstr>Раздел 3. Расходы бюджета</vt:lpstr>
      <vt:lpstr>Динамика расходов бюджета района на выполнение основных функций государства</vt:lpstr>
      <vt:lpstr>Структура расходов бюджета по разделам функциональной классификации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Раздел 4. Межбюджетные отношения</vt:lpstr>
      <vt:lpstr>Раздел 5. Муниципальный долг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Svetlana Ishkova</dc:creator>
  <cp:lastModifiedBy>Игнатий Карташов</cp:lastModifiedBy>
  <cp:revision>1534</cp:revision>
  <cp:lastPrinted>2019-01-09T08:38:53Z</cp:lastPrinted>
  <dcterms:created xsi:type="dcterms:W3CDTF">2014-07-28T07:22:52Z</dcterms:created>
  <dcterms:modified xsi:type="dcterms:W3CDTF">2019-01-10T04:41:10Z</dcterms:modified>
</cp:coreProperties>
</file>