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95" r:id="rId1"/>
  </p:sldMasterIdLst>
  <p:notesMasterIdLst>
    <p:notesMasterId r:id="rId16"/>
  </p:notesMasterIdLst>
  <p:handoutMasterIdLst>
    <p:handoutMasterId r:id="rId17"/>
  </p:handoutMasterIdLst>
  <p:sldIdLst>
    <p:sldId id="314" r:id="rId2"/>
    <p:sldId id="349" r:id="rId3"/>
    <p:sldId id="359" r:id="rId4"/>
    <p:sldId id="360" r:id="rId5"/>
    <p:sldId id="361" r:id="rId6"/>
    <p:sldId id="362" r:id="rId7"/>
    <p:sldId id="358" r:id="rId8"/>
    <p:sldId id="357" r:id="rId9"/>
    <p:sldId id="350" r:id="rId10"/>
    <p:sldId id="351" r:id="rId11"/>
    <p:sldId id="352" r:id="rId12"/>
    <p:sldId id="353" r:id="rId13"/>
    <p:sldId id="354" r:id="rId14"/>
    <p:sldId id="355" r:id="rId15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vetlana Ishkova" initials="SI" lastIdx="1" clrIdx="0">
    <p:extLst>
      <p:ext uri="{19B8F6BF-5375-455C-9EA6-DF929625EA0E}">
        <p15:presenceInfo xmlns:p15="http://schemas.microsoft.com/office/powerpoint/2012/main" userId="S-1-5-21-3051248419-1957738726-2389671903-169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E7E7"/>
    <a:srgbClr val="3399FF"/>
    <a:srgbClr val="FF9933"/>
    <a:srgbClr val="990000"/>
    <a:srgbClr val="993300"/>
    <a:srgbClr val="EFF357"/>
    <a:srgbClr val="99FFCC"/>
    <a:srgbClr val="FFFF66"/>
    <a:srgbClr val="E8D8D8"/>
    <a:srgbClr val="E3D0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5713852267773545E-2"/>
          <c:y val="0.17193690585511043"/>
          <c:w val="0.96006793834425086"/>
          <c:h val="0.7918937178518292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6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explosion val="7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explosion val="7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02B66DD-B15E-4B66-9315-FF50D9B4A41B}" type="CATEGORYNAME">
                      <a:rPr lang="ru-RU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26,5%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221334.9</c:v>
                </c:pt>
                <c:pt idx="1">
                  <c:v>460637</c:v>
                </c:pt>
                <c:pt idx="2">
                  <c:v>1059772.2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3371336717779585E-2"/>
          <c:y val="0.21169520771586156"/>
          <c:w val="0.81325732656444083"/>
          <c:h val="0.7784619828525661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19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explosion val="4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explosion val="5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0.23574705180922803"/>
                  <c:y val="-0.12892021947673041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177544428315054"/>
                      <c:h val="0.3709039546070511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10778560001357931"/>
                  <c:y val="5.1630423735359518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1795527234155076E-2"/>
                  <c:y val="-2.0571313449973844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30061818039498123"/>
                  <c:y val="5.2207364362595363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512960245316863"/>
                      <c:h val="0.31439274819154922"/>
                    </c:manualLayout>
                  </c15:layout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</c:v>
                </c:pt>
                <c:pt idx="1">
                  <c:v>Государственная пошлина</c:v>
                </c:pt>
                <c:pt idx="2">
                  <c:v>ЕНВД</c:v>
                </c:pt>
                <c:pt idx="3">
                  <c:v>Прочие налоговые доходы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195001.60000000001</c:v>
                </c:pt>
                <c:pt idx="1">
                  <c:v>16338.8</c:v>
                </c:pt>
                <c:pt idx="2">
                  <c:v>5320</c:v>
                </c:pt>
                <c:pt idx="3">
                  <c:v>4674.5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9611509665281096"/>
          <c:y val="0.21094475404956972"/>
          <c:w val="0.80225375893701123"/>
          <c:h val="0.787223694504989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9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explosion val="6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explosion val="6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explosion val="7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explosion val="6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explosion val="5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explosion val="5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explosion val="9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8"/>
            <c:bubble3D val="0"/>
            <c:explosion val="9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9"/>
            <c:bubble3D val="0"/>
            <c:explosion val="7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0.17666339168441741"/>
                  <c:y val="-0.2133593288345669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spc="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3215476262297301E-2"/>
                  <c:y val="0.14485590143804494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1" i="0" u="none" strike="noStrike" kern="1200" spc="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74575501392213"/>
                      <c:h val="0.14777574410675998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6.8425124029254172E-2"/>
                  <c:y val="-2.0370373670712861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spc="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4963020231414953"/>
                  <c:y val="-0.10813827912542151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spc="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16601648759579943"/>
                  <c:y val="-0.19614698139889045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spc="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1615243619879759E-2"/>
                  <c:y val="-0.15337247101636409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spc="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.13701759388223148"/>
                  <c:y val="-0.10078025662912576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spc="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.17978433351136672"/>
                  <c:y val="-1.87378885758838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spc="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191881757895601"/>
                      <c:h val="0.20091411065923601"/>
                    </c:manualLayout>
                  </c15:layout>
                </c:ext>
              </c:extLst>
            </c:dLbl>
            <c:dLbl>
              <c:idx val="8"/>
              <c:layout>
                <c:manualLayout>
                  <c:x val="0.22375302514923937"/>
                  <c:y val="-0.1107028026550015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50" b="1" i="0" u="none" strike="noStrike" kern="1200" spc="0" baseline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C063B3A-0DC7-49E3-82B8-3882EE5E4098}" type="CATEGORYNAME">
                      <a:rPr lang="ru-RU"/>
                      <a:pPr>
                        <a:defRPr sz="105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0,3%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spc="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9"/>
              <c:layout>
                <c:manualLayout>
                  <c:x val="0.3136090598215362"/>
                  <c:y val="2.5906767415316133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spc="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spc="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25400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Аренда земельных участков, государственная собственность на которые не разграничена</c:v>
                </c:pt>
                <c:pt idx="1">
                  <c:v>Арендная плата за земельные участки, находящиеся в муниципальной собствености</c:v>
                </c:pt>
                <c:pt idx="2">
                  <c:v>Доходы от сдачи в аренду имущества, составляющего казну муниципальных районов </c:v>
                </c:pt>
                <c:pt idx="3">
                  <c:v>Плата за негативное воздействие на окружающую среду</c:v>
                </c:pt>
                <c:pt idx="4">
                  <c:v>Прочие доходы от оказания платных услуг и компенсации затрат государства</c:v>
                </c:pt>
                <c:pt idx="5">
                  <c:v>Доходы от реализации иного имущества, находящегося в собственности муниципальных районов</c:v>
                </c:pt>
                <c:pt idx="6">
                  <c:v>Доходы от продажи земельных участков, государственная собственность на которые не разграничена</c:v>
                </c:pt>
                <c:pt idx="7">
                  <c:v>Доходы от продажи земельных участков, находящихся в муниципальной собственности</c:v>
                </c:pt>
                <c:pt idx="8">
                  <c:v>Штрафы, санкции, возмещение ущерба</c:v>
                </c:pt>
                <c:pt idx="9">
                  <c:v>Прочие неналоговые доходы</c:v>
                </c:pt>
              </c:strCache>
            </c:strRef>
          </c:cat>
          <c:val>
            <c:numRef>
              <c:f>Лист1!$B$2:$B$11</c:f>
              <c:numCache>
                <c:formatCode>#\ ##0.0</c:formatCode>
                <c:ptCount val="10"/>
                <c:pt idx="0">
                  <c:v>354590.3</c:v>
                </c:pt>
                <c:pt idx="1">
                  <c:v>4304.3</c:v>
                </c:pt>
                <c:pt idx="2">
                  <c:v>4442.7</c:v>
                </c:pt>
                <c:pt idx="3">
                  <c:v>31810.5</c:v>
                </c:pt>
                <c:pt idx="4">
                  <c:v>3110.2</c:v>
                </c:pt>
                <c:pt idx="5">
                  <c:v>1096.0999999999999</c:v>
                </c:pt>
                <c:pt idx="6">
                  <c:v>29974.9</c:v>
                </c:pt>
                <c:pt idx="7">
                  <c:v>29364.3</c:v>
                </c:pt>
                <c:pt idx="8">
                  <c:v>1663</c:v>
                </c:pt>
                <c:pt idx="9">
                  <c:v>280.7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758308223447668"/>
          <c:y val="0.19087100085442713"/>
          <c:w val="0.82203122879549695"/>
          <c:h val="0.805886114851173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8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explosion val="8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explosion val="7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explosion val="8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explosion val="8"/>
            <c:spPr>
              <a:solidFill>
                <a:schemeClr val="bg2">
                  <a:lumMod val="2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4.4339055815742351E-2"/>
                  <c:y val="0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8593797600149804E-2"/>
                  <c:y val="-4.3878788130063059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007226916971542E-2"/>
                  <c:y val="-0.3159272745364483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545A4B8-3B9A-4835-BBF0-E6D7E57BB626}" type="CATEGORYNAME">
                      <a:rPr lang="ru-RU"/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61,9%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0.10155074073928089"/>
                  <c:y val="0.1579636372682241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16734406577992311"/>
                  <c:y val="0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2">
                          <a:lumMod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0346400985212244"/>
                      <c:h val="0.18525624348512285"/>
                    </c:manualLayout>
                  </c15:layout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 </c:v>
                </c:pt>
                <c:pt idx="4">
                  <c:v>Прочие безвозмездные поступления 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200837</c:v>
                </c:pt>
                <c:pt idx="1">
                  <c:v>117916.9</c:v>
                </c:pt>
                <c:pt idx="2">
                  <c:v>655432</c:v>
                </c:pt>
                <c:pt idx="3">
                  <c:v>81795.900000000009</c:v>
                </c:pt>
                <c:pt idx="4">
                  <c:v>4031.3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029931164338133"/>
          <c:y val="0.17778572590586633"/>
          <c:w val="0.82970473984722504"/>
          <c:h val="0.815045493244972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12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explosion val="1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explosion val="11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explosion val="8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explosion val="5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explosion val="4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explosion val="8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explosion val="5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8"/>
            <c:bubble3D val="0"/>
            <c:explosion val="5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9"/>
            <c:bubble3D val="0"/>
            <c:explosion val="6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0"/>
            <c:bubble3D val="0"/>
            <c:explosion val="7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1"/>
            <c:bubble3D val="0"/>
            <c:explosion val="8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2"/>
            <c:bubble3D val="0"/>
            <c:explosion val="8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3"/>
            <c:bubble3D val="0"/>
            <c:explosion val="11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0.14300324837750028"/>
                  <c:y val="-3.729355667181729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A56258D-8303-45F3-BB12-045695BD52D2}" type="CATEGORYNAME">
                      <a:rPr lang="ru-RU" smtClean="0"/>
                      <a:pPr>
                        <a:defRPr sz="1100"/>
                      </a:pPr>
                      <a:t>[ИМЯ КАТЕГОРИИ]</a:t>
                    </a:fld>
                    <a:endParaRPr lang="ru-RU" baseline="0" dirty="0" smtClean="0"/>
                  </a:p>
                  <a:p>
                    <a:pPr>
                      <a:defRPr sz="1100"/>
                    </a:pPr>
                    <a:r>
                      <a:rPr lang="ru-RU" baseline="0" dirty="0" smtClean="0"/>
                      <a:t>9%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327565910985385"/>
                      <c:h val="0.10803953156160553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361935698833326E-2"/>
                  <c:y val="-3.7293556671817295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7432776945066708"/>
                  <c:y val="2.2376134003090374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5662260536583353"/>
                  <c:y val="0.134256804018542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A069E5B-1F3D-4C6E-8092-0B87724F5887}" type="CATEGORYNAME">
                      <a:rPr lang="ru-RU" smtClean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 smtClean="0"/>
                      <a:t>
6%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0.18658519074016708"/>
                  <c:y val="4.475226800618076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FA1A46A-5DA6-4A3E-9AF5-05DE1C3B4843}" type="CATEGORYNAME">
                      <a:rPr lang="ru-RU"/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15%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-2.7238713976667724E-3"/>
                  <c:y val="5.221097934054421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43B49A1-1D32-4D2B-9358-91DEF2A8C17F}" type="CATEGORYNAME">
                      <a:rPr lang="ru-RU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0,01%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-3.6708960532753576E-2"/>
                  <c:y val="-0.2884035049287203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2052AE2-E059-435A-AED4-042044A2B53A}" type="CATEGORYNAME">
                      <a:rPr lang="ru-RU"/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32%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0.17930915337152684"/>
                  <c:y val="-0.1218256184612698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C27ACA0-F0AC-4199-89DB-3907AE261915}" type="CATEGORYNAME">
                      <a:rPr lang="ru-RU"/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9%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8"/>
              <c:layout>
                <c:manualLayout>
                  <c:x val="-4.0858070965000088E-3"/>
                  <c:y val="4.5580487160321749E-1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E5046E5-A629-4BC5-9C62-3AF7877BD1D6}" type="CATEGORYNAME">
                      <a:rPr lang="ru-RU" smtClean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endParaRPr lang="ru-RU" dirty="0" smtClean="0"/>
                  </a:p>
                  <a:p>
                    <a:pPr>
                      <a:defRPr>
                        <a:solidFill>
                          <a:schemeClr val="accent1"/>
                        </a:solidFill>
                      </a:defRPr>
                    </a:pPr>
                    <a:r>
                      <a:rPr lang="ru-RU" dirty="0" smtClean="0"/>
                      <a:t>1%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9"/>
              <c:layout>
                <c:manualLayout>
                  <c:x val="0.14845099117283361"/>
                  <c:y val="6.464216489781664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9043F30-5D71-4CBD-9E7B-21A0D69204D3}" type="CATEGORYNAME">
                      <a:rPr lang="ru-RU" smtClean="0"/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 smtClean="0"/>
                      <a:t>
17%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0"/>
              <c:layout>
                <c:manualLayout>
                  <c:x val="-0.16751809095650033"/>
                  <c:y val="-3.480731956036280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86D11CC-BC77-409C-8D2A-7B1DC1E56473}" type="CATEGORYNAME">
                      <a:rPr lang="ru-RU" smtClean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endParaRPr lang="ru-RU" dirty="0" smtClean="0"/>
                  </a:p>
                  <a:p>
                    <a:pPr>
                      <a:defRPr>
                        <a:solidFill>
                          <a:schemeClr val="accent1"/>
                        </a:solidFill>
                      </a:defRPr>
                    </a:pPr>
                    <a:r>
                      <a:rPr lang="ru-RU" baseline="0" dirty="0" smtClean="0"/>
                      <a:t>3%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1"/>
              <c:layout>
                <c:manualLayout>
                  <c:x val="-0.13755550558216695"/>
                  <c:y val="9.9449484458179443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9.5335498918333539E-2"/>
                  <c:y val="-7.2100876232180089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096723171984707"/>
                      <c:h val="0.15545207327704258"/>
                    </c:manualLayout>
                  </c15:layout>
                </c:ext>
              </c:extLst>
            </c:dLbl>
            <c:dLbl>
              <c:idx val="13"/>
              <c:layout>
                <c:manualLayout>
                  <c:x val="8.9887756123000165E-2"/>
                  <c:y val="0.1218256184612698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753E7DF-66A6-4E7D-B2FC-46F186AF7003}" type="CATEGORYNAME">
                      <a:rPr lang="ru-RU" sz="1100">
                        <a:solidFill>
                          <a:schemeClr val="bg1"/>
                        </a:solidFill>
                      </a:rPr>
                      <a:pPr>
                        <a:defRPr sz="1100">
                          <a:solidFill>
                            <a:schemeClr val="bg1"/>
                          </a:solidFill>
                        </a:defRPr>
                      </a:pPr>
                      <a:t>[ИМЯ КАТЕГОРИИ]</a:t>
                    </a:fld>
                    <a:r>
                      <a:rPr lang="ru-RU" sz="1100" dirty="0">
                        <a:solidFill>
                          <a:schemeClr val="bg1"/>
                        </a:solidFill>
                      </a:rPr>
                      <a:t>
</a:t>
                    </a:r>
                    <a:r>
                      <a:rPr lang="ru-RU" sz="1100" dirty="0" smtClean="0">
                        <a:solidFill>
                          <a:schemeClr val="bg1"/>
                        </a:solidFill>
                      </a:rPr>
                      <a:t>7%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222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Лист1!$A$2:$A$15</c:f>
              <c:strCache>
                <c:ptCount val="14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 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Обслуживание государственного и муниципального долга</c:v>
                </c:pt>
                <c:pt idx="13">
                  <c:v>Межбюджетные трансферты</c:v>
                </c:pt>
              </c:strCache>
            </c:strRef>
          </c:cat>
          <c:val>
            <c:numRef>
              <c:f>Лист1!$B$2:$B$15</c:f>
              <c:numCache>
                <c:formatCode>#\ ##0.0</c:formatCode>
                <c:ptCount val="14"/>
                <c:pt idx="0">
                  <c:v>5.2</c:v>
                </c:pt>
                <c:pt idx="1">
                  <c:v>0.1</c:v>
                </c:pt>
                <c:pt idx="2">
                  <c:v>0.1</c:v>
                </c:pt>
                <c:pt idx="3">
                  <c:v>4.8</c:v>
                </c:pt>
                <c:pt idx="4">
                  <c:v>14.3</c:v>
                </c:pt>
                <c:pt idx="5">
                  <c:v>0.1</c:v>
                </c:pt>
                <c:pt idx="6">
                  <c:v>43.6</c:v>
                </c:pt>
                <c:pt idx="7">
                  <c:v>6.4</c:v>
                </c:pt>
                <c:pt idx="8">
                  <c:v>0.7</c:v>
                </c:pt>
                <c:pt idx="9">
                  <c:v>14.5</c:v>
                </c:pt>
                <c:pt idx="10">
                  <c:v>0.1</c:v>
                </c:pt>
                <c:pt idx="11">
                  <c:v>0.1</c:v>
                </c:pt>
                <c:pt idx="12">
                  <c:v>0.3</c:v>
                </c:pt>
                <c:pt idx="13">
                  <c:v>9.6999999999999993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0D41D867-1F5A-49C9-AE95-4609162B7EC6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A412245F-287F-4795-8D2F-2E0490ECCE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43875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271" tIns="45635" rIns="91271" bIns="4563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271" tIns="45635" rIns="91271" bIns="45635" rtlCol="0"/>
          <a:lstStyle>
            <a:lvl1pPr algn="r">
              <a:defRPr sz="1200"/>
            </a:lvl1pPr>
          </a:lstStyle>
          <a:p>
            <a:fld id="{DD68CC30-B5B3-4844-9561-B68EF1F93A9D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1" tIns="45635" rIns="91271" bIns="456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89" y="4822825"/>
            <a:ext cx="5510213" cy="3944938"/>
          </a:xfrm>
          <a:prstGeom prst="rect">
            <a:avLst/>
          </a:prstGeom>
        </p:spPr>
        <p:txBody>
          <a:bodyPr vert="horz" lIns="91271" tIns="45635" rIns="91271" bIns="4563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271" tIns="45635" rIns="91271" bIns="4563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271" tIns="45635" rIns="91271" bIns="45635" rtlCol="0" anchor="b"/>
          <a:lstStyle>
            <a:lvl1pPr algn="r">
              <a:defRPr sz="1200"/>
            </a:lvl1pPr>
          </a:lstStyle>
          <a:p>
            <a:fld id="{BAFA318A-8825-4994-A24A-7B6052325B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63341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C311-7D1E-4FA7-902E-9CC57A2829C8}" type="datetime1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788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B117-9B0B-408E-A2B3-5D27605DE0AB}" type="datetime1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55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B27F0-01B7-476F-A5DC-6AC2A34DF8BF}" type="datetime1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3699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F401-2C6A-4235-88C1-69CC35F1F440}" type="datetime1">
              <a:rPr lang="ru-RU" smtClean="0"/>
              <a:pPr/>
              <a:t>10.04.2017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7588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CE17-24D0-4403-8676-4FB60E873A1C}" type="datetime1">
              <a:rPr lang="ru-RU" smtClean="0"/>
              <a:pPr/>
              <a:t>10.04.2017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49764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C361F-AFDA-4CB5-BD30-4E5D6B97D9BD}" type="datetime1">
              <a:rPr lang="ru-RU" smtClean="0"/>
              <a:pPr/>
              <a:t>10.04.2017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490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81ED-7D47-45D5-A87E-009CB1C724F0}" type="datetime1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496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3769-1D3C-49CF-B2DC-60923646EB99}" type="datetime1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659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874A-3D39-492B-949D-CFC2E8A48A5D}" type="datetime1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093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3778-7E2C-478C-8E73-FE8487E6A2A3}" type="datetime1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944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22E54-256B-41C8-928A-5CA31C18C51D}" type="datetime1">
              <a:rPr lang="ru-RU" smtClean="0"/>
              <a:pPr/>
              <a:t>10.04.2017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806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D2D1-0DD0-4210-AFD2-F79239E77254}" type="datetime1">
              <a:rPr lang="ru-RU" smtClean="0"/>
              <a:pPr/>
              <a:t>10.04.2017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72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3EE7-A05A-4695-8BBA-9EE7A8E47E84}" type="datetime1">
              <a:rPr lang="ru-RU" smtClean="0"/>
              <a:pPr/>
              <a:t>10.04.2017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36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FAD5-F414-4B2C-A1CB-0145523ED2B9}" type="datetime1">
              <a:rPr lang="ru-RU" smtClean="0"/>
              <a:pPr/>
              <a:t>10.04.2017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973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BAB82-EBE1-4F9E-A862-328AC5267AEC}" type="datetime1">
              <a:rPr lang="ru-RU" smtClean="0"/>
              <a:pPr/>
              <a:t>10.04.2017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1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C30D-0B5C-4666-B36A-8E07E4F257B9}" type="datetime1">
              <a:rPr lang="ru-RU" smtClean="0"/>
              <a:pPr/>
              <a:t>10.04.2017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067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09600-5E27-43E6-A5FB-EB0A1F0C459E}" type="datetime1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83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6" r:id="rId1"/>
    <p:sldLayoutId id="2147484197" r:id="rId2"/>
    <p:sldLayoutId id="2147484198" r:id="rId3"/>
    <p:sldLayoutId id="2147484199" r:id="rId4"/>
    <p:sldLayoutId id="2147484200" r:id="rId5"/>
    <p:sldLayoutId id="2147484201" r:id="rId6"/>
    <p:sldLayoutId id="2147484202" r:id="rId7"/>
    <p:sldLayoutId id="2147484203" r:id="rId8"/>
    <p:sldLayoutId id="2147484204" r:id="rId9"/>
    <p:sldLayoutId id="2147484205" r:id="rId10"/>
    <p:sldLayoutId id="2147484206" r:id="rId11"/>
    <p:sldLayoutId id="2147484207" r:id="rId12"/>
    <p:sldLayoutId id="2147484208" r:id="rId13"/>
    <p:sldLayoutId id="2147484209" r:id="rId14"/>
    <p:sldLayoutId id="2147484210" r:id="rId15"/>
    <p:sldLayoutId id="2147484211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779813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Исполнение бюджета Кемеровского муниципального района за 2015 год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1579420"/>
            <a:ext cx="8915399" cy="2660072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ru-RU" dirty="0" smtClean="0"/>
              <a:t>Исполнение по доходам</a:t>
            </a:r>
          </a:p>
          <a:p>
            <a:pPr marL="342900" indent="-342900">
              <a:buAutoNum type="arabicPeriod"/>
            </a:pPr>
            <a:r>
              <a:rPr lang="ru-RU" dirty="0" smtClean="0"/>
              <a:t>Исполнение по расходам</a:t>
            </a:r>
          </a:p>
          <a:p>
            <a:pPr marL="342900" indent="-342900">
              <a:buAutoNum type="arabicPeriod"/>
            </a:pPr>
            <a:r>
              <a:rPr lang="ru-RU" dirty="0" smtClean="0"/>
              <a:t>Источники финансирования дефицита</a:t>
            </a:r>
          </a:p>
          <a:p>
            <a:pPr marL="342900" indent="-342900">
              <a:buAutoNum type="arabicPeriod"/>
            </a:pPr>
            <a:r>
              <a:rPr lang="ru-RU" dirty="0" smtClean="0"/>
              <a:t>Итоги реализации долгосрочных целевых программ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727" y="4047332"/>
            <a:ext cx="2678123" cy="2514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79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10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791851"/>
              </p:ext>
            </p:extLst>
          </p:nvPr>
        </p:nvGraphicFramePr>
        <p:xfrm>
          <a:off x="1816768" y="1618586"/>
          <a:ext cx="9950116" cy="4938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760"/>
                <a:gridCol w="457356"/>
                <a:gridCol w="6135949"/>
                <a:gridCol w="950495"/>
                <a:gridCol w="1034716"/>
                <a:gridCol w="1022840"/>
              </a:tblGrid>
              <a:tr h="246309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Раздел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Подраздел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2014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год,  тыс. рублей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3 385,3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ru-RU" sz="14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380,4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99,9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288,9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288,9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3096,4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091,5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99,8</a:t>
                      </a:r>
                    </a:p>
                  </a:txBody>
                  <a:tcPr marL="9525" marR="9525" marT="9525" marB="0" anchor="b"/>
                </a:tc>
              </a:tr>
              <a:tr h="21812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115</a:t>
                      </a:r>
                      <a:r>
                        <a:rPr lang="ru-RU" sz="14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577,1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113</a:t>
                      </a:r>
                      <a:r>
                        <a:rPr lang="ru-RU" sz="14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651,0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98,3</a:t>
                      </a:r>
                    </a:p>
                  </a:txBody>
                  <a:tcPr marL="9525" marR="9525" marT="9525" marB="0" anchor="b"/>
                </a:tc>
              </a:tr>
              <a:tr h="218123"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Общеэкономические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вопросы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95,8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95,8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32395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Топливно-энергетический комплекс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14 195,2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13 703,2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96,5</a:t>
                      </a:r>
                    </a:p>
                  </a:txBody>
                  <a:tcPr marL="9525" marR="9525" marT="9525" marB="0" anchor="b"/>
                </a:tc>
              </a:tr>
              <a:tr h="21812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Сельское хозяйство и рыболовство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3 240,9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226,7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99,6</a:t>
                      </a:r>
                    </a:p>
                  </a:txBody>
                  <a:tcPr marL="9525" marR="9525" marT="9525" marB="0" anchor="b"/>
                </a:tc>
              </a:tr>
              <a:tr h="218123"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Водное хозяйство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166,0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165,4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99,6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73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791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72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438,4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98,2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088,2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021,5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99,7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286</a:t>
                      </a:r>
                      <a:r>
                        <a:rPr lang="ru-RU" sz="14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559,7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280</a:t>
                      </a:r>
                      <a:r>
                        <a:rPr lang="ru-RU" sz="14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546,9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97,9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32 542,4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791,3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97,7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232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349,5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227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094,0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97,7</a:t>
                      </a:r>
                    </a:p>
                  </a:txBody>
                  <a:tcPr marL="9525" marR="9525" marT="9525" marB="0" anchor="b"/>
                </a:tc>
              </a:tr>
              <a:tr h="1693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667,8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661,6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1693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277,2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265,6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95,8</a:t>
                      </a:r>
                    </a:p>
                  </a:txBody>
                  <a:tcPr marL="9525" marR="9525" marT="9525" marB="0" anchor="b"/>
                </a:tc>
              </a:tr>
              <a:tr h="1693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вопросы в области охраны окружающей среды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277,2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265,6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95,8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21765" y="945651"/>
            <a:ext cx="9975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Структура расходов бюджета по разделам и подразделам функциональной классификации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589212" y="272716"/>
            <a:ext cx="8915399" cy="67293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Исполнение по расходам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3" y="258617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26742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11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312114"/>
              </p:ext>
            </p:extLst>
          </p:nvPr>
        </p:nvGraphicFramePr>
        <p:xfrm>
          <a:off x="1805360" y="1591982"/>
          <a:ext cx="9880270" cy="5209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760"/>
                <a:gridCol w="492827"/>
                <a:gridCol w="6100478"/>
                <a:gridCol w="950495"/>
                <a:gridCol w="1034716"/>
                <a:gridCol w="952994"/>
              </a:tblGrid>
              <a:tr h="236818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Раздел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Подраздел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2015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год,  тыс. рублей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07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623 938,2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595</a:t>
                      </a:r>
                      <a:r>
                        <a:rPr lang="ru-RU" sz="14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133,2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95,4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41 168,5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064,4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97,3</a:t>
                      </a:r>
                    </a:p>
                  </a:txBody>
                  <a:tcPr marL="9525" marR="9525" marT="9525" marB="0" anchor="b"/>
                </a:tc>
              </a:tr>
              <a:tr h="321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525 878,0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498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831,4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94,9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Молодежная политика и оздоровление детей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294,7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294,7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56 597,0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55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942,7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98,8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Культура и кинематография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170</a:t>
                      </a:r>
                      <a:r>
                        <a:rPr lang="ru-RU" sz="14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306,0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169</a:t>
                      </a:r>
                      <a:r>
                        <a:rPr lang="ru-RU" sz="14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690,8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99,6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115 609,5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115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531,0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99,9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Кинематография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2 953,0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952,8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вопросы в области культуры, кинематографии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51 743,5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51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207,0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99,0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  <a:r>
                        <a:rPr lang="ru-RU" sz="14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500,0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  <a:r>
                        <a:rPr lang="ru-RU" sz="14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697,1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95,1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Стационарная медицинская помощь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9 319,0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537,7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91,6</a:t>
                      </a:r>
                    </a:p>
                  </a:txBody>
                  <a:tcPr marL="9525" marR="9525" marT="9525" marB="0" anchor="b"/>
                </a:tc>
              </a:tr>
              <a:tr h="26466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Амбулаторная помощь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2 819,0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797,7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99,2</a:t>
                      </a:r>
                    </a:p>
                  </a:txBody>
                  <a:tcPr marL="9525" marR="9525" marT="9525" marB="0" anchor="b"/>
                </a:tc>
              </a:tr>
              <a:tr h="1693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вопросы в области здравоохранения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4 362,0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361,7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1693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324</a:t>
                      </a:r>
                      <a:r>
                        <a:rPr lang="ru-RU" sz="14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995,1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312</a:t>
                      </a:r>
                      <a:r>
                        <a:rPr lang="ru-RU" sz="14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409,3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96,1</a:t>
                      </a:r>
                    </a:p>
                  </a:txBody>
                  <a:tcPr marL="9525" marR="9525" marT="9525" marB="0" anchor="b"/>
                </a:tc>
              </a:tr>
              <a:tr h="1693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107,4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107,2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1693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Социальное обслуживание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923,4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275,7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95,0</a:t>
                      </a:r>
                    </a:p>
                  </a:txBody>
                  <a:tcPr marL="9525" marR="9525" marT="9525" marB="0" anchor="b"/>
                </a:tc>
              </a:tr>
              <a:tr h="1693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185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864,2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185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107,6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99,6</a:t>
                      </a:r>
                    </a:p>
                  </a:txBody>
                  <a:tcPr marL="9525" marR="9525" marT="9525" marB="0" anchor="b"/>
                </a:tc>
              </a:tr>
              <a:tr h="1693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422,1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75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772,9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88,7</a:t>
                      </a:r>
                    </a:p>
                  </a:txBody>
                  <a:tcPr marL="9525" marR="9525" marT="9525" marB="0" anchor="b"/>
                </a:tc>
              </a:tr>
              <a:tr h="1693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вопросы в области социальной политики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16 678,0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145,9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57859" y="945651"/>
            <a:ext cx="9975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Структура расходов бюджета по разделам и подразделам функциональной классификации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589212" y="272716"/>
            <a:ext cx="8915399" cy="67293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Исполнение по расходам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3" y="258617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2285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12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020961"/>
              </p:ext>
            </p:extLst>
          </p:nvPr>
        </p:nvGraphicFramePr>
        <p:xfrm>
          <a:off x="1840831" y="1618586"/>
          <a:ext cx="9880270" cy="3402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760"/>
                <a:gridCol w="457356"/>
                <a:gridCol w="6135949"/>
                <a:gridCol w="950495"/>
                <a:gridCol w="1034716"/>
                <a:gridCol w="952994"/>
              </a:tblGrid>
              <a:tr h="32536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Раздел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Подраздел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2015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год,  тыс. рублей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0846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46</a:t>
                      </a:r>
                      <a:r>
                        <a:rPr lang="ru-RU" sz="14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858,6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46</a:t>
                      </a:r>
                      <a:r>
                        <a:rPr lang="ru-RU" sz="14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599,4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99,4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Массовый спорт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167,6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908,4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99,4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Спорт высших достижений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1 691,0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1 691,0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4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997,0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4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997,0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Периодическая печать и издательства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997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1997,0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ru-RU" sz="14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488,6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7 488,0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Обслуживание государственного внутреннего и муниципального долга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488,6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7 488,0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130</a:t>
                      </a:r>
                      <a:r>
                        <a:rPr lang="ru-RU" sz="14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664,6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130 646,7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Дотации на выравнивание бюджетной обеспеченности субъектов Российской Федерации и муниципальных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130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664,6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130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646,7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45828" y="945651"/>
            <a:ext cx="9975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Структура расходов бюджета по разделам и подразделам функциональной классификации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589212" y="272716"/>
            <a:ext cx="8915399" cy="67293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Исполнение по расходам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3" y="258617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020" y="5181099"/>
            <a:ext cx="2143125" cy="142875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6911" y="5181099"/>
            <a:ext cx="2141649" cy="142846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8072" y="5181099"/>
            <a:ext cx="2173029" cy="142846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091" y="5186808"/>
            <a:ext cx="2133088" cy="1422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39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67293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Источники финансирования дефицита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13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142553"/>
              </p:ext>
            </p:extLst>
          </p:nvPr>
        </p:nvGraphicFramePr>
        <p:xfrm>
          <a:off x="1816925" y="1913012"/>
          <a:ext cx="9687686" cy="3021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67155"/>
                <a:gridCol w="1720531"/>
              </a:tblGrid>
              <a:tr h="2205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Исполнено</a:t>
                      </a:r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за 2015 год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95 685,9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</a:rPr>
                        <a:t>Кредиты кредитных организаций в валюте Российской Федерации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000,0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получение</a:t>
                      </a:r>
                    </a:p>
                  </a:txBody>
                  <a:tcPr marL="228600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100 000,0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погашение</a:t>
                      </a:r>
                    </a:p>
                  </a:txBody>
                  <a:tcPr marL="228600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64 000,0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Бюджетные кредиты от других бюджетов бюджетной системы Российской Федерации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849,5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получение</a:t>
                      </a:r>
                    </a:p>
                  </a:txBody>
                  <a:tcPr marL="228600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148</a:t>
                      </a:r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552,6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погашение</a:t>
                      </a:r>
                    </a:p>
                  </a:txBody>
                  <a:tcPr marL="228600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-123</a:t>
                      </a:r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703,1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Изменение остатков средств на счетах по учету средств бюджета</a:t>
                      </a:r>
                    </a:p>
                    <a:p>
                      <a:pPr algn="ctr" fontAlgn="b"/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34 836,4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120979" y="1540041"/>
            <a:ext cx="1383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т</a:t>
            </a:r>
            <a:r>
              <a:rPr lang="ru-RU" sz="1400" dirty="0" smtClean="0"/>
              <a:t>ыс. рублей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09073" y="258617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72623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7621" y="82267"/>
            <a:ext cx="9948356" cy="523220"/>
          </a:xfrm>
        </p:spPr>
        <p:txBody>
          <a:bodyPr>
            <a:noAutofit/>
          </a:bodyPr>
          <a:lstStyle/>
          <a:p>
            <a:r>
              <a:rPr lang="ru-RU" sz="2400" dirty="0" smtClean="0"/>
              <a:t>Итоги реализации муниципальных программ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14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275962"/>
              </p:ext>
            </p:extLst>
          </p:nvPr>
        </p:nvGraphicFramePr>
        <p:xfrm>
          <a:off x="1569718" y="656717"/>
          <a:ext cx="10424161" cy="6201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186"/>
                <a:gridCol w="6584415"/>
                <a:gridCol w="1002836"/>
                <a:gridCol w="1176484"/>
                <a:gridCol w="1158240"/>
              </a:tblGrid>
              <a:tr h="203997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2015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год,  тыс. рублей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3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7113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5946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1 678 450,7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1 609 275,4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95,9</a:t>
                      </a:r>
                    </a:p>
                  </a:txBody>
                  <a:tcPr marL="9525" marR="9525" marT="9525" marB="0" anchor="b"/>
                </a:tc>
              </a:tr>
              <a:tr h="2109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том,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222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"Жилище"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28 348,0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101,3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63,9</a:t>
                      </a:r>
                    </a:p>
                  </a:txBody>
                  <a:tcPr marL="9525" marR="9525" marT="9525" marB="0" anchor="b"/>
                </a:tc>
              </a:tr>
              <a:tr h="2355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"Социальная инфраструктура Кемеровского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муниципального района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176 971,1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158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452,3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89,5</a:t>
                      </a:r>
                    </a:p>
                  </a:txBody>
                  <a:tcPr marL="9525" marR="9525" marT="9525" marB="0" anchor="b"/>
                </a:tc>
              </a:tr>
              <a:tr h="2355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"Управление муниципальным имуществом"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31 035,1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30 970,8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99,8</a:t>
                      </a:r>
                    </a:p>
                  </a:txBody>
                  <a:tcPr marL="9525" marR="9525" marT="9525" marB="0" anchor="b"/>
                </a:tc>
              </a:tr>
              <a:tr h="2355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"Культура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Кемеровского муниципального района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142 062,6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141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500,7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99,6</a:t>
                      </a:r>
                    </a:p>
                  </a:txBody>
                  <a:tcPr marL="9525" marR="9525" marT="9525" marB="0" anchor="b"/>
                </a:tc>
              </a:tr>
              <a:tr h="2355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"Образование 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Кемеровского муниципального района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605 344,8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576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724,2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95,3</a:t>
                      </a:r>
                    </a:p>
                  </a:txBody>
                  <a:tcPr marL="9525" marR="9525" marT="9525" marB="0" anchor="b"/>
                </a:tc>
              </a:tr>
              <a:tr h="4610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"Развитие физической культуры и спорта. Молодое поколение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Кемеровского  муниципального района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21 361,7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361,7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2355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"Социальная поддержка населения Кемеровского муниципального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района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252 040,0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249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042,3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98,8</a:t>
                      </a:r>
                    </a:p>
                  </a:txBody>
                  <a:tcPr marL="9525" marR="9525" marT="9525" marB="0" anchor="b"/>
                </a:tc>
              </a:tr>
              <a:tr h="2355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"Развитие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сельского здравоохранения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Кемеровского муниципального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района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12 458,0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655,1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93,6</a:t>
                      </a:r>
                    </a:p>
                  </a:txBody>
                  <a:tcPr marL="9525" marR="9525" marT="9525" marB="0" anchor="b"/>
                </a:tc>
              </a:tr>
              <a:tr h="2355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"Обеспечение безопасности условий жизни и деятельности населения района"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1 213,0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207,1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99,5</a:t>
                      </a:r>
                    </a:p>
                  </a:txBody>
                  <a:tcPr marL="9525" marR="9525" marT="9525" marB="0" anchor="b"/>
                </a:tc>
              </a:tr>
              <a:tr h="4610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"Развитие субъектов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малого и среднего предпринимательства в Кемеровском муниципальном районе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2 873,3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873,3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46105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"Финансовая поддержка агропромышленного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комплекса и социального развития села в Кемеровском муниципальном районе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8 766,8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8 750,9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99,8</a:t>
                      </a:r>
                    </a:p>
                  </a:txBody>
                  <a:tcPr marL="9525" marR="9525" marT="9525" marB="0" anchor="b"/>
                </a:tc>
              </a:tr>
              <a:tr h="4610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"Информационная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политика и работа с общественностью муниципального образования Кемеровский муниципальный район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30 384,0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129,1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99,2</a:t>
                      </a:r>
                    </a:p>
                  </a:txBody>
                  <a:tcPr marL="9525" marR="9525" marT="9525" marB="0" anchor="b"/>
                </a:tc>
              </a:tr>
              <a:tr h="2355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"Жилищно-коммунальный комплекс Кемеровского муниципального района"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268 582,7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262 860,6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97,9</a:t>
                      </a:r>
                    </a:p>
                  </a:txBody>
                  <a:tcPr marL="9525" marR="9525" marT="9525" marB="0" anchor="b"/>
                </a:tc>
              </a:tr>
              <a:tr h="4610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"Благоустройство территории и дорожная деятельность Кемеровского муниципального района"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93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849,0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92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490,3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98,6</a:t>
                      </a:r>
                    </a:p>
                  </a:txBody>
                  <a:tcPr marL="9525" marR="9525" marT="9525" marB="0" anchor="b"/>
                </a:tc>
              </a:tr>
              <a:tr h="4610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"Энергосбережение и повышение </a:t>
                      </a:r>
                      <a:r>
                        <a:rPr lang="ru-RU" sz="14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Кемеровского муниципального района"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841,2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840 ,3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99,9</a:t>
                      </a:r>
                    </a:p>
                  </a:txBody>
                  <a:tcPr marL="9525" marR="9525" marT="9525" marB="0" anchor="b"/>
                </a:tc>
              </a:tr>
              <a:tr h="2355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"Обеспечение безопасности дорожного движения"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2319,4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2 315,4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99,8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3674" y="180445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32385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308811"/>
            <a:ext cx="8915399" cy="67293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Исполнение по доходам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2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764844"/>
              </p:ext>
            </p:extLst>
          </p:nvPr>
        </p:nvGraphicFramePr>
        <p:xfrm>
          <a:off x="1913019" y="1371343"/>
          <a:ext cx="9820112" cy="1872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8434"/>
                <a:gridCol w="1323942"/>
                <a:gridCol w="1218728"/>
                <a:gridCol w="1289008"/>
              </a:tblGrid>
              <a:tr h="32536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2015 </a:t>
                      </a:r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год,  тыс. рублей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всего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805 379,0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741 744,1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том,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Налоговые доходы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212 075,0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221 334,9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Неналоговые доходы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469 560,0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460 637,0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1 123 744,0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059 772,2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57860" y="981746"/>
            <a:ext cx="9975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Структура доходов </a:t>
            </a:r>
            <a:r>
              <a:rPr lang="ru-RU" dirty="0">
                <a:solidFill>
                  <a:schemeClr val="accent1"/>
                </a:solidFill>
              </a:rPr>
              <a:t>бюджета </a:t>
            </a:r>
            <a:r>
              <a:rPr lang="ru-RU" dirty="0" smtClean="0">
                <a:solidFill>
                  <a:schemeClr val="accent1"/>
                </a:solidFill>
              </a:rPr>
              <a:t>района</a:t>
            </a:r>
            <a:endParaRPr lang="ru-RU" dirty="0">
              <a:solidFill>
                <a:schemeClr val="accent1"/>
              </a:solidFill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114974028"/>
              </p:ext>
            </p:extLst>
          </p:nvPr>
        </p:nvGraphicFramePr>
        <p:xfrm>
          <a:off x="2589212" y="3426702"/>
          <a:ext cx="7339263" cy="3335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9073" y="258617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52421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697512"/>
              </p:ext>
            </p:extLst>
          </p:nvPr>
        </p:nvGraphicFramePr>
        <p:xfrm>
          <a:off x="1828955" y="1351078"/>
          <a:ext cx="9904178" cy="3337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236"/>
                <a:gridCol w="5991726"/>
                <a:gridCol w="1034716"/>
                <a:gridCol w="1191126"/>
                <a:gridCol w="1157374"/>
              </a:tblGrid>
              <a:tr h="32536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2015 </a:t>
                      </a:r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год,  тыс. рублей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налоговые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212 075,0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221 334,9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на доходы физических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лиц (НДФЛ)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185 860,0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195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001,6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Единый налог на вмененный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 (ЕНВД)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5 300,0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5 320,0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Единый сельскохозяйственный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(ЕСХН)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220,0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2 226,2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Налог, взимаемый в связи с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применением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патентной системы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налогообложения (Патент)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704,8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Транспортный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налог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1 715,0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1 727,9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16 300,0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16 338,8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Задолженность в счет погашения задолженности и по перерасчетам по отмененным налогам, сборам и иным платежам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2589212" y="308811"/>
            <a:ext cx="8915399" cy="672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smtClean="0"/>
              <a:t>Исполнение по доходам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757860" y="981746"/>
            <a:ext cx="9975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Налоговые доходы</a:t>
            </a:r>
            <a:endParaRPr lang="ru-RU" dirty="0">
              <a:solidFill>
                <a:schemeClr val="accent1"/>
              </a:solidFill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2867033963"/>
              </p:ext>
            </p:extLst>
          </p:nvPr>
        </p:nvGraphicFramePr>
        <p:xfrm>
          <a:off x="3236495" y="4644189"/>
          <a:ext cx="6833937" cy="2213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9073" y="258617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33821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36667"/>
              </p:ext>
            </p:extLst>
          </p:nvPr>
        </p:nvGraphicFramePr>
        <p:xfrm>
          <a:off x="1828955" y="1351078"/>
          <a:ext cx="9965492" cy="4012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550"/>
                <a:gridCol w="5991726"/>
                <a:gridCol w="1034716"/>
                <a:gridCol w="1191126"/>
                <a:gridCol w="1157374"/>
              </a:tblGrid>
              <a:tr h="32536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2015 </a:t>
                      </a:r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год,  тыс. рублей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неналоговые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469 560,0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460 637,0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Аренда земельных участков, государственная собственность на которые не разграничена и которые расположены в границах поселений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363 895,0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354 590,3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Арендная плата за земельные участки, находящиеся в муниципальной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собственности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4 300,0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4 304,3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сдачи в аренду имущества, составляющего казну муниципальных районов (за исключением земельных участков)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440,0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4 442,7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перечисления части прибыли, остающейся после уплаты налогов и иных обязательных платежей муниципальных унитарных предприятий,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созданных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муниципальными районами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149,1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31 800,0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810,5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доходы от оказания платных услуг и компенсации затрат государства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2 845,0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3 110,2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реализации иного имущества, находящегося в собственности муниципальных районов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096,1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продажи земельных участков,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29 950,0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29 974,9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продажи земельных участков, находящихся в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29 360,0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29 364,3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1 663,0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131,6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2589212" y="308811"/>
            <a:ext cx="8915399" cy="672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smtClean="0"/>
              <a:t>Исполнение по доходам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757860" y="981746"/>
            <a:ext cx="9975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Неналоговые доходы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9073" y="258617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40084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89212" y="308811"/>
            <a:ext cx="8915399" cy="672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smtClean="0"/>
              <a:t>Исполнение по доходам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757860" y="981746"/>
            <a:ext cx="9975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Неналоговые доходы</a:t>
            </a:r>
            <a:endParaRPr lang="ru-RU" dirty="0">
              <a:solidFill>
                <a:schemeClr val="accent1"/>
              </a:solidFill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283287780"/>
              </p:ext>
            </p:extLst>
          </p:nvPr>
        </p:nvGraphicFramePr>
        <p:xfrm>
          <a:off x="1449659" y="1779125"/>
          <a:ext cx="10169912" cy="5272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9073" y="258617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85058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593916"/>
              </p:ext>
            </p:extLst>
          </p:nvPr>
        </p:nvGraphicFramePr>
        <p:xfrm>
          <a:off x="1828955" y="1351078"/>
          <a:ext cx="9904178" cy="2602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236"/>
                <a:gridCol w="5991726"/>
                <a:gridCol w="1034716"/>
                <a:gridCol w="1191126"/>
                <a:gridCol w="1157374"/>
              </a:tblGrid>
              <a:tr h="32536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2015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год,  тыс. рублей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безвозмездные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1 123 744,0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1 059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772,2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200 837,0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200 837,0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140 290,3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117 916,9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696 789,9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655 432,0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(из областного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бюджета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3 671,8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3 671,8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 (от сельских поселений)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78 125,0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78 124,1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(спонсорские) поступления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4 030,0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4 031,3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остатков субсидий, субвенций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иных межбюджетных трансфертов, имеющих целевое назначение, прошлых лет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-240,8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2589212" y="308811"/>
            <a:ext cx="8915399" cy="672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dirty="0" smtClean="0"/>
              <a:t>Исполнение по доходам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757860" y="981746"/>
            <a:ext cx="9975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Безвозмездные поступления</a:t>
            </a:r>
            <a:endParaRPr lang="ru-RU" dirty="0">
              <a:solidFill>
                <a:schemeClr val="accent1"/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643350195"/>
              </p:ext>
            </p:extLst>
          </p:nvPr>
        </p:nvGraphicFramePr>
        <p:xfrm>
          <a:off x="2261937" y="3963663"/>
          <a:ext cx="8879305" cy="2894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9073" y="258617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12227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272716"/>
            <a:ext cx="8915399" cy="67293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Исполнение по расходам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708918"/>
              </p:ext>
            </p:extLst>
          </p:nvPr>
        </p:nvGraphicFramePr>
        <p:xfrm>
          <a:off x="1793329" y="1618586"/>
          <a:ext cx="9880269" cy="4438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299"/>
                <a:gridCol w="5817489"/>
                <a:gridCol w="970672"/>
                <a:gridCol w="1194646"/>
                <a:gridCol w="1206163"/>
              </a:tblGrid>
              <a:tr h="32536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Раздел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2015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год,  тыс. рублей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4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907 675,9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1 837 430,0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96,3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том,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176 729,9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157 526,1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89,1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2 398,5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2 398,5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3 385,3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3 380,4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115 577,1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113 651,0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</a:t>
                      </a:r>
                    </a:p>
                  </a:txBody>
                  <a:tcPr marL="9525" marR="9525" marT="9525" marB="0" anchor="b"/>
                </a:tc>
              </a:tr>
              <a:tr h="27603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286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559,8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280 546,9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97,9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277,2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265,6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623 938,2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595 133,2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95,4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Культура и кинематография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170 306,0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169 690,8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500,0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15 697,1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95,1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324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995,1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312 409,3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96,1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46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858,6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46 599,4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997,0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1 997,0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488,6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7 488,0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130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664,6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130 646,7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45828" y="945651"/>
            <a:ext cx="9975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1"/>
                </a:solidFill>
              </a:rPr>
              <a:t>Динамика расходов бюджета района на выполнение основных функций государства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9073" y="258617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7789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2820999661"/>
              </p:ext>
            </p:extLst>
          </p:nvPr>
        </p:nvGraphicFramePr>
        <p:xfrm>
          <a:off x="2273969" y="1661439"/>
          <a:ext cx="9324963" cy="5108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45828" y="945651"/>
            <a:ext cx="9975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Структура расходов бюджета по разделам и подразделам функциональной классификации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589212" y="272716"/>
            <a:ext cx="8915399" cy="67293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Исполнение по расходам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09073" y="258617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94462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754211"/>
              </p:ext>
            </p:extLst>
          </p:nvPr>
        </p:nvGraphicFramePr>
        <p:xfrm>
          <a:off x="1840831" y="1618586"/>
          <a:ext cx="9938085" cy="4901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760"/>
                <a:gridCol w="469388"/>
                <a:gridCol w="6123917"/>
                <a:gridCol w="950495"/>
                <a:gridCol w="1034716"/>
                <a:gridCol w="1010809"/>
              </a:tblGrid>
              <a:tr h="174119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Раздел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Подраздел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2015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год,  тыс. рублей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216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4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907 675,9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1 837 430,0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96,3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том,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176 729,9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157</a:t>
                      </a:r>
                      <a:r>
                        <a:rPr lang="ru-RU" sz="14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526,1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89,1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835,0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834,6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2 344,0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251,1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96,0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Функционирование Правительства Российской Федерации, высших 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466,2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702,2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97,8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956,0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915,6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95,8</a:t>
                      </a:r>
                    </a:p>
                  </a:txBody>
                  <a:tcPr marL="9525" marR="9525" marT="9525" marB="0" anchor="b"/>
                </a:tc>
              </a:tr>
              <a:tr h="288353"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Обеспечение проведения выборов и референдумов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564,1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564,0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Резервный фонд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134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554,0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116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258,6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86,4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u-RU" sz="14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398,5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2 398,5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1693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Мобилизационная и вневойсковая подготовка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2 398,5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398,5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45828" y="945651"/>
            <a:ext cx="9975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Структура расходов бюджета по разделам и подразделам функциональной классификации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589212" y="272716"/>
            <a:ext cx="8915399" cy="672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smtClean="0"/>
              <a:t>Исполнение по расходам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3" y="258617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14071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3385</TotalTime>
  <Words>1813</Words>
  <Application>Microsoft Office PowerPoint</Application>
  <PresentationFormat>Широкоэкранный</PresentationFormat>
  <Paragraphs>827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Wingdings 3</vt:lpstr>
      <vt:lpstr>Легкий дым</vt:lpstr>
      <vt:lpstr>Исполнение бюджета Кемеровского муниципального района за 2015 год</vt:lpstr>
      <vt:lpstr>Исполнение по доходам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Исполнение по расходам</vt:lpstr>
      <vt:lpstr>Исполнение по расходам</vt:lpstr>
      <vt:lpstr>Презентация PowerPoint</vt:lpstr>
      <vt:lpstr>Исполнение по расходам</vt:lpstr>
      <vt:lpstr>Исполнение по расходам</vt:lpstr>
      <vt:lpstr>Исполнение по расходам</vt:lpstr>
      <vt:lpstr>Источники финансирования дефицита</vt:lpstr>
      <vt:lpstr>Итоги реализации муниципальных программ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Svetlana Ishkova</dc:creator>
  <cp:lastModifiedBy>Natalya Stepanova</cp:lastModifiedBy>
  <cp:revision>1159</cp:revision>
  <cp:lastPrinted>2017-04-07T04:12:36Z</cp:lastPrinted>
  <dcterms:created xsi:type="dcterms:W3CDTF">2014-07-28T07:22:52Z</dcterms:created>
  <dcterms:modified xsi:type="dcterms:W3CDTF">2017-04-10T03:51:11Z</dcterms:modified>
</cp:coreProperties>
</file>