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5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1" r:id="rId3"/>
    <p:sldId id="262" r:id="rId4"/>
    <p:sldId id="264" r:id="rId5"/>
    <p:sldId id="267" r:id="rId6"/>
    <p:sldId id="265" r:id="rId7"/>
    <p:sldId id="266" r:id="rId8"/>
    <p:sldId id="268" r:id="rId9"/>
    <p:sldId id="275" r:id="rId10"/>
    <p:sldId id="289" r:id="rId11"/>
    <p:sldId id="276" r:id="rId12"/>
    <p:sldId id="291" r:id="rId13"/>
    <p:sldId id="292" r:id="rId14"/>
    <p:sldId id="293" r:id="rId15"/>
    <p:sldId id="277" r:id="rId16"/>
    <p:sldId id="263" r:id="rId17"/>
    <p:sldId id="280" r:id="rId18"/>
    <p:sldId id="282" r:id="rId19"/>
    <p:sldId id="270" r:id="rId20"/>
    <p:sldId id="278" r:id="rId21"/>
    <p:sldId id="279" r:id="rId22"/>
    <p:sldId id="347" r:id="rId23"/>
    <p:sldId id="348" r:id="rId2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Ishkova" initials="SI" lastIdx="1" clrIdx="0">
    <p:extLst>
      <p:ext uri="{19B8F6BF-5375-455C-9EA6-DF929625EA0E}">
        <p15:presenceInfo xmlns:p15="http://schemas.microsoft.com/office/powerpoint/2012/main" userId="S-1-5-21-3051248419-1957738726-2389671903-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7E7"/>
    <a:srgbClr val="3399FF"/>
    <a:srgbClr val="FF9933"/>
    <a:srgbClr val="990000"/>
    <a:srgbClr val="993300"/>
    <a:srgbClr val="EFF357"/>
    <a:srgbClr val="99FFCC"/>
    <a:srgbClr val="FFFF66"/>
    <a:srgbClr val="E8D8D8"/>
    <a:srgbClr val="E3D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5726435319355E-2"/>
          <c:y val="5.5242580449238687E-2"/>
          <c:w val="0.90063278912526212"/>
          <c:h val="0.869516092638136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45737</c:v>
                </c:pt>
                <c:pt idx="1">
                  <c:v>46367</c:v>
                </c:pt>
                <c:pt idx="2">
                  <c:v>47083</c:v>
                </c:pt>
                <c:pt idx="3">
                  <c:v>47901</c:v>
                </c:pt>
                <c:pt idx="4">
                  <c:v>48774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154584"/>
        <c:axId val="214152624"/>
      </c:barChart>
      <c:catAx>
        <c:axId val="21415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152624"/>
        <c:crosses val="autoZero"/>
        <c:auto val="1"/>
        <c:lblAlgn val="ctr"/>
        <c:lblOffset val="100"/>
        <c:noMultiLvlLbl val="0"/>
      </c:catAx>
      <c:valAx>
        <c:axId val="214152624"/>
        <c:scaling>
          <c:orientation val="minMax"/>
          <c:max val="4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15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Промышленое 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66.099999999999994</c:v>
                </c:pt>
                <c:pt idx="1">
                  <c:v>64.3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16.8</c:v>
                </c:pt>
                <c:pt idx="1">
                  <c:v>17.7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8.6</c:v>
                </c:pt>
                <c:pt idx="1">
                  <c:v>8.8000000000000007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Торговля и услуги населению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8.5</c:v>
                </c:pt>
                <c:pt idx="1">
                  <c:v>9.1999999999999993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593432"/>
        <c:axId val="213069224"/>
        <c:axId val="0"/>
      </c:bar3DChart>
      <c:catAx>
        <c:axId val="21359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69224"/>
        <c:crosses val="autoZero"/>
        <c:auto val="1"/>
        <c:lblAlgn val="ctr"/>
        <c:lblOffset val="100"/>
        <c:noMultiLvlLbl val="0"/>
      </c:catAx>
      <c:valAx>
        <c:axId val="21306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9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20084975568271"/>
          <c:y val="0.16164647902266582"/>
          <c:w val="0.82309581031547885"/>
          <c:h val="0.81907146846343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explosion val="28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85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7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6"/>
            <c:spPr>
              <a:solidFill>
                <a:srgbClr val="FF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32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3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7575744207204395"/>
                  <c:y val="9.8104389302981654E-2"/>
                </c:manualLayout>
              </c:layout>
              <c:numFmt formatCode="0.0%" sourceLinked="0"/>
              <c:spPr>
                <a:solidFill>
                  <a:srgbClr val="A53010">
                    <a:lumMod val="60000"/>
                    <a:lumOff val="40000"/>
                  </a:srgbClr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9739"/>
                        <a:gd name="adj2" fmla="val -899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10899767719422536"/>
                  <c:y val="-5.4475723648920886E-2"/>
                </c:manualLayout>
              </c:layout>
              <c:numFmt formatCode="0.0%" sourceLinked="0"/>
              <c:spPr>
                <a:solidFill>
                  <a:srgbClr val="FF9933"/>
                </a:solidFill>
                <a:ln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8.2812499999999997E-2"/>
                  <c:y val="0.32856209321741253"/>
                </c:manualLayout>
              </c:layout>
              <c:numFmt formatCode="0.0%" sourceLinked="0"/>
              <c:spPr>
                <a:solidFill>
                  <a:srgbClr val="99FFCC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1793"/>
                        <a:gd name="adj2" fmla="val -17553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0.1875"/>
                  <c:y val="0.11705591034063739"/>
                </c:manualLayout>
              </c:layout>
              <c:numFmt formatCode="0.0%" sourceLinked="0"/>
              <c:spPr>
                <a:solidFill>
                  <a:srgbClr val="FFFF66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0783"/>
                        <a:gd name="adj2" fmla="val -572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3.4375000000000003E-2"/>
                  <c:y val="-7.7717602731043764E-2"/>
                </c:manualLayout>
              </c:layout>
              <c:numFmt formatCode="0.0%" sourceLinked="0"/>
              <c:spPr>
                <a:solidFill>
                  <a:srgbClr val="E3EACF">
                    <a:lumMod val="75000"/>
                  </a:srgbClr>
                </a:solidFill>
                <a:ln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8.1249999999999947E-2"/>
                  <c:y val="-6.939071672414622E-2"/>
                </c:manualLayout>
              </c:layout>
              <c:numFmt formatCode="0.0%" sourceLinked="0"/>
              <c:spPr>
                <a:solidFill>
                  <a:srgbClr val="6AAC91">
                    <a:lumMod val="60000"/>
                    <a:lumOff val="40000"/>
                  </a:srgbClr>
                </a:solidFill>
                <a:ln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0.18906249999999988"/>
                  <c:y val="-6.828964450097693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57C812-7CD9-4B8B-9DDB-6AB20C10571D}" type="CATEGORYNAME">
                      <a:rPr lang="ru-RU" sz="1050">
                        <a:solidFill>
                          <a:schemeClr val="bg1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sz="1050">
                        <a:solidFill>
                          <a:schemeClr val="bg1"/>
                        </a:solidFill>
                      </a:rPr>
                      <a:t>
</a:t>
                    </a:r>
                    <a:fld id="{E8085B5D-86A0-4250-91A2-C3F1E29B98BA}" type="PERCENTAGE">
                      <a:rPr lang="ru-RU" sz="1050">
                        <a:solidFill>
                          <a:schemeClr val="bg1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05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rgbClr val="A53010">
                    <a:lumMod val="75000"/>
                  </a:srgbClr>
                </a:solidFill>
                <a:ln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 хозяйство, охота и лесное хозяйство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  <c:pt idx="4">
                  <c:v>Транспорт и связь</c:v>
                </c:pt>
                <c:pt idx="5">
                  <c:v>Образование</c:v>
                </c:pt>
                <c:pt idx="6">
                  <c:v>Прочие отрасли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208</c:v>
                </c:pt>
                <c:pt idx="1">
                  <c:v>8969.2999999999993</c:v>
                </c:pt>
                <c:pt idx="2">
                  <c:v>896.3</c:v>
                </c:pt>
                <c:pt idx="3">
                  <c:v>116</c:v>
                </c:pt>
                <c:pt idx="4">
                  <c:v>281.8</c:v>
                </c:pt>
                <c:pt idx="5">
                  <c:v>83.7</c:v>
                </c:pt>
                <c:pt idx="6">
                  <c:v>207.70000000000002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E1BC-2A71-4927-9B02-171BF670E7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CEB3E-02A1-44CE-AF2F-14913C6AEBD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/>
            <a:t>Бюджет сельских поселений</a:t>
          </a:r>
          <a:endParaRPr lang="ru-RU" sz="1400" dirty="0"/>
        </a:p>
      </dgm:t>
    </dgm:pt>
    <dgm:pt modelId="{AC0D63BF-F916-4420-A279-70CA66F1E48A}" type="parTrans" cxnId="{60BB344A-CD3B-4721-82F9-85C9050A7A99}">
      <dgm:prSet/>
      <dgm:spPr/>
      <dgm:t>
        <a:bodyPr/>
        <a:lstStyle/>
        <a:p>
          <a:endParaRPr lang="ru-RU"/>
        </a:p>
      </dgm:t>
    </dgm:pt>
    <dgm:pt modelId="{200B4BF8-C75F-499C-88F9-A2BB5B91EB8B}" type="sibTrans" cxnId="{60BB344A-CD3B-4721-82F9-85C9050A7A99}">
      <dgm:prSet/>
      <dgm:spPr>
        <a:noFill/>
      </dgm:spPr>
      <dgm:t>
        <a:bodyPr/>
        <a:lstStyle/>
        <a:p>
          <a:endParaRPr lang="ru-RU"/>
        </a:p>
      </dgm:t>
    </dgm:pt>
    <dgm:pt modelId="{C4F858F6-EC37-455A-9D8E-E991FD9A48D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/>
            <a:t>Бюджет района</a:t>
          </a:r>
          <a:endParaRPr lang="ru-RU" sz="1400" dirty="0"/>
        </a:p>
      </dgm:t>
    </dgm:pt>
    <dgm:pt modelId="{AD654F0E-5E81-4D3F-8C01-EDBB9320EC82}" type="parTrans" cxnId="{13DA82AF-4077-4A4F-B955-41F41A0252FC}">
      <dgm:prSet/>
      <dgm:spPr/>
      <dgm:t>
        <a:bodyPr/>
        <a:lstStyle/>
        <a:p>
          <a:endParaRPr lang="ru-RU"/>
        </a:p>
      </dgm:t>
    </dgm:pt>
    <dgm:pt modelId="{A5641286-89A8-4610-AB3C-21DE9A306E42}" type="sibTrans" cxnId="{13DA82AF-4077-4A4F-B955-41F41A0252FC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651A199-7565-4EA0-9AE5-18B6E759A32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Консолидированный бюджет Кемеровского муниципального района</a:t>
          </a:r>
        </a:p>
      </dgm:t>
    </dgm:pt>
    <dgm:pt modelId="{6A8DC834-A089-44B0-8086-BD2C6A47CEAB}" type="sibTrans" cxnId="{55B09001-0EE3-4A29-9AB2-563F3E52B435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00D4FEA-0503-47AC-8856-AD6C08441CF4}" type="parTrans" cxnId="{55B09001-0EE3-4A29-9AB2-563F3E52B435}">
      <dgm:prSet/>
      <dgm:spPr/>
      <dgm:t>
        <a:bodyPr/>
        <a:lstStyle/>
        <a:p>
          <a:endParaRPr lang="ru-RU"/>
        </a:p>
      </dgm:t>
    </dgm:pt>
    <dgm:pt modelId="{534A48CE-7BC6-48E5-BEC3-FD43C5FB0C8F}" type="pres">
      <dgm:prSet presAssocID="{ADDAE1BC-2A71-4927-9B02-171BF670E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C41BE-2D15-4D7D-B72C-51C9AB4ECC8B}" type="pres">
      <dgm:prSet presAssocID="{3651A199-7565-4EA0-9AE5-18B6E759A325}" presName="node" presStyleLbl="node1" presStyleIdx="0" presStyleCnt="3" custScaleX="473716" custScaleY="114274" custRadScaleRad="99124" custRadScaleInc="-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83F-807E-4582-ABE8-39E86358301A}" type="pres">
      <dgm:prSet presAssocID="{6A8DC834-A089-44B0-8086-BD2C6A47CEAB}" presName="sibTrans" presStyleLbl="sibTrans2D1" presStyleIdx="0" presStyleCnt="3" custAng="16119360" custScaleX="59533" custScaleY="526840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390CEB-3364-48C2-B9B3-115CF05CB397}" type="pres">
      <dgm:prSet presAssocID="{6A8DC834-A089-44B0-8086-BD2C6A47CEA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F17371-AE08-431A-BE33-96268A9BC511}" type="pres">
      <dgm:prSet presAssocID="{D09CEB3E-02A1-44CE-AF2F-14913C6AEBDA}" presName="node" presStyleLbl="node1" presStyleIdx="1" presStyleCnt="3" custScaleX="151707" custRadScaleRad="128667" custRadScaleInc="-1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E6BF-FDA9-4A79-840B-56CE07271991}" type="pres">
      <dgm:prSet presAssocID="{200B4BF8-C75F-499C-88F9-A2BB5B91EB8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509FCF4-7285-44FA-BE8B-6A3C398662FE}" type="pres">
      <dgm:prSet presAssocID="{200B4BF8-C75F-499C-88F9-A2BB5B91E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A205A-02E8-4F88-B936-656F44525E4A}" type="pres">
      <dgm:prSet presAssocID="{C4F858F6-EC37-455A-9D8E-E991FD9A48DF}" presName="node" presStyleLbl="node1" presStyleIdx="2" presStyleCnt="3" custScaleX="136084" custRadScaleRad="159480" custRadScaleInc="20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D28-10FD-4FEF-A4CC-DE6300B9184B}" type="pres">
      <dgm:prSet presAssocID="{A5641286-89A8-4610-AB3C-21DE9A306E42}" presName="sibTrans" presStyleLbl="sibTrans2D1" presStyleIdx="2" presStyleCnt="3" custAng="5322834" custScaleX="65811" custScaleY="513544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3BF88A4F-3863-4881-B380-F45F7DB7F0B1}" type="pres">
      <dgm:prSet presAssocID="{A5641286-89A8-4610-AB3C-21DE9A306E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77BC3FF-5035-476B-8AC6-9A28831D1B32}" type="presOf" srcId="{6A8DC834-A089-44B0-8086-BD2C6A47CEAB}" destId="{3768783F-807E-4582-ABE8-39E86358301A}" srcOrd="0" destOrd="0" presId="urn:microsoft.com/office/officeart/2005/8/layout/cycle7"/>
    <dgm:cxn modelId="{515DB8D9-B09E-4746-A57F-B957C147C7AF}" type="presOf" srcId="{200B4BF8-C75F-499C-88F9-A2BB5B91EB8B}" destId="{E509FCF4-7285-44FA-BE8B-6A3C398662FE}" srcOrd="1" destOrd="0" presId="urn:microsoft.com/office/officeart/2005/8/layout/cycle7"/>
    <dgm:cxn modelId="{9C1969F5-B772-4625-9DBB-48D082A832F3}" type="presOf" srcId="{C4F858F6-EC37-455A-9D8E-E991FD9A48DF}" destId="{C7BA205A-02E8-4F88-B936-656F44525E4A}" srcOrd="0" destOrd="0" presId="urn:microsoft.com/office/officeart/2005/8/layout/cycle7"/>
    <dgm:cxn modelId="{6F74B4E7-4484-4357-B6C4-A0C9C28BFA0B}" type="presOf" srcId="{6A8DC834-A089-44B0-8086-BD2C6A47CEAB}" destId="{CD390CEB-3364-48C2-B9B3-115CF05CB397}" srcOrd="1" destOrd="0" presId="urn:microsoft.com/office/officeart/2005/8/layout/cycle7"/>
    <dgm:cxn modelId="{35EE4E71-DE77-48C7-9D9F-ED4C268F8C5C}" type="presOf" srcId="{A5641286-89A8-4610-AB3C-21DE9A306E42}" destId="{6DFCED28-10FD-4FEF-A4CC-DE6300B9184B}" srcOrd="0" destOrd="0" presId="urn:microsoft.com/office/officeart/2005/8/layout/cycle7"/>
    <dgm:cxn modelId="{37A7B00A-EEBF-40E6-8A15-1D9496C09859}" type="presOf" srcId="{3651A199-7565-4EA0-9AE5-18B6E759A325}" destId="{C67C41BE-2D15-4D7D-B72C-51C9AB4ECC8B}" srcOrd="0" destOrd="0" presId="urn:microsoft.com/office/officeart/2005/8/layout/cycle7"/>
    <dgm:cxn modelId="{14DABA1F-4F92-4FCB-AFEB-B4ADCBCCE9D0}" type="presOf" srcId="{D09CEB3E-02A1-44CE-AF2F-14913C6AEBDA}" destId="{B4F17371-AE08-431A-BE33-96268A9BC511}" srcOrd="0" destOrd="0" presId="urn:microsoft.com/office/officeart/2005/8/layout/cycle7"/>
    <dgm:cxn modelId="{01855640-D448-46DD-B904-527A1E9A0B81}" type="presOf" srcId="{200B4BF8-C75F-499C-88F9-A2BB5B91EB8B}" destId="{3950E6BF-FDA9-4A79-840B-56CE07271991}" srcOrd="0" destOrd="0" presId="urn:microsoft.com/office/officeart/2005/8/layout/cycle7"/>
    <dgm:cxn modelId="{13DA82AF-4077-4A4F-B955-41F41A0252FC}" srcId="{ADDAE1BC-2A71-4927-9B02-171BF670E7EC}" destId="{C4F858F6-EC37-455A-9D8E-E991FD9A48DF}" srcOrd="2" destOrd="0" parTransId="{AD654F0E-5E81-4D3F-8C01-EDBB9320EC82}" sibTransId="{A5641286-89A8-4610-AB3C-21DE9A306E42}"/>
    <dgm:cxn modelId="{5353AF73-CE43-4372-BE54-B8EE13AA02EC}" type="presOf" srcId="{ADDAE1BC-2A71-4927-9B02-171BF670E7EC}" destId="{534A48CE-7BC6-48E5-BEC3-FD43C5FB0C8F}" srcOrd="0" destOrd="0" presId="urn:microsoft.com/office/officeart/2005/8/layout/cycle7"/>
    <dgm:cxn modelId="{60BB344A-CD3B-4721-82F9-85C9050A7A99}" srcId="{ADDAE1BC-2A71-4927-9B02-171BF670E7EC}" destId="{D09CEB3E-02A1-44CE-AF2F-14913C6AEBDA}" srcOrd="1" destOrd="0" parTransId="{AC0D63BF-F916-4420-A279-70CA66F1E48A}" sibTransId="{200B4BF8-C75F-499C-88F9-A2BB5B91EB8B}"/>
    <dgm:cxn modelId="{55B09001-0EE3-4A29-9AB2-563F3E52B435}" srcId="{ADDAE1BC-2A71-4927-9B02-171BF670E7EC}" destId="{3651A199-7565-4EA0-9AE5-18B6E759A325}" srcOrd="0" destOrd="0" parTransId="{900D4FEA-0503-47AC-8856-AD6C08441CF4}" sibTransId="{6A8DC834-A089-44B0-8086-BD2C6A47CEAB}"/>
    <dgm:cxn modelId="{E7635A7D-503B-41AB-9D71-133372DF924C}" type="presOf" srcId="{A5641286-89A8-4610-AB3C-21DE9A306E42}" destId="{3BF88A4F-3863-4881-B380-F45F7DB7F0B1}" srcOrd="1" destOrd="0" presId="urn:microsoft.com/office/officeart/2005/8/layout/cycle7"/>
    <dgm:cxn modelId="{53B3B381-4F2C-4661-9BC1-CC611C748EA9}" type="presParOf" srcId="{534A48CE-7BC6-48E5-BEC3-FD43C5FB0C8F}" destId="{C67C41BE-2D15-4D7D-B72C-51C9AB4ECC8B}" srcOrd="0" destOrd="0" presId="urn:microsoft.com/office/officeart/2005/8/layout/cycle7"/>
    <dgm:cxn modelId="{15C1E6E6-F879-47FF-9854-3BFD9CF2D1E4}" type="presParOf" srcId="{534A48CE-7BC6-48E5-BEC3-FD43C5FB0C8F}" destId="{3768783F-807E-4582-ABE8-39E86358301A}" srcOrd="1" destOrd="0" presId="urn:microsoft.com/office/officeart/2005/8/layout/cycle7"/>
    <dgm:cxn modelId="{B6C1D4B1-39C0-46B1-AF3F-101B563A427C}" type="presParOf" srcId="{3768783F-807E-4582-ABE8-39E86358301A}" destId="{CD390CEB-3364-48C2-B9B3-115CF05CB397}" srcOrd="0" destOrd="0" presId="urn:microsoft.com/office/officeart/2005/8/layout/cycle7"/>
    <dgm:cxn modelId="{279DDDC1-358D-465D-83BD-C6A445077375}" type="presParOf" srcId="{534A48CE-7BC6-48E5-BEC3-FD43C5FB0C8F}" destId="{B4F17371-AE08-431A-BE33-96268A9BC511}" srcOrd="2" destOrd="0" presId="urn:microsoft.com/office/officeart/2005/8/layout/cycle7"/>
    <dgm:cxn modelId="{FAB41348-E616-4FF6-BF41-3151FA7A807C}" type="presParOf" srcId="{534A48CE-7BC6-48E5-BEC3-FD43C5FB0C8F}" destId="{3950E6BF-FDA9-4A79-840B-56CE07271991}" srcOrd="3" destOrd="0" presId="urn:microsoft.com/office/officeart/2005/8/layout/cycle7"/>
    <dgm:cxn modelId="{7CCDA0C1-7B7B-477B-97DA-2413FFC0973B}" type="presParOf" srcId="{3950E6BF-FDA9-4A79-840B-56CE07271991}" destId="{E509FCF4-7285-44FA-BE8B-6A3C398662FE}" srcOrd="0" destOrd="0" presId="urn:microsoft.com/office/officeart/2005/8/layout/cycle7"/>
    <dgm:cxn modelId="{4D99D9E5-7CF3-45D7-9B81-117930690310}" type="presParOf" srcId="{534A48CE-7BC6-48E5-BEC3-FD43C5FB0C8F}" destId="{C7BA205A-02E8-4F88-B936-656F44525E4A}" srcOrd="4" destOrd="0" presId="urn:microsoft.com/office/officeart/2005/8/layout/cycle7"/>
    <dgm:cxn modelId="{E17AC297-74A3-4AE9-8056-16111100637E}" type="presParOf" srcId="{534A48CE-7BC6-48E5-BEC3-FD43C5FB0C8F}" destId="{6DFCED28-10FD-4FEF-A4CC-DE6300B9184B}" srcOrd="5" destOrd="0" presId="urn:microsoft.com/office/officeart/2005/8/layout/cycle7"/>
    <dgm:cxn modelId="{2157599A-D98E-4F29-93A2-9AAAF8C8F71D}" type="presParOf" srcId="{6DFCED28-10FD-4FEF-A4CC-DE6300B9184B}" destId="{3BF88A4F-3863-4881-B380-F45F7DB7F0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73097-B20F-44CA-986D-8A3F414D2EA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DF31EAAA-5BBE-42B5-B32F-DAA4D0F9BD5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Доходы</a:t>
          </a:r>
          <a:endParaRPr lang="ru-RU" sz="1200" dirty="0"/>
        </a:p>
      </dgm:t>
    </dgm:pt>
    <dgm:pt modelId="{57903C94-403F-4401-9156-6EEBB1BFD4CA}" type="parTrans" cxnId="{FC47A830-0867-4887-B4AD-CBEAF37D8C54}">
      <dgm:prSet/>
      <dgm:spPr/>
      <dgm:t>
        <a:bodyPr/>
        <a:lstStyle/>
        <a:p>
          <a:endParaRPr lang="ru-RU"/>
        </a:p>
      </dgm:t>
    </dgm:pt>
    <dgm:pt modelId="{76F4C46C-EB28-4F07-B0F7-9E76B26F3ACB}" type="sibTrans" cxnId="{FC47A830-0867-4887-B4AD-CBEAF37D8C54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A863A4D-843D-423A-AD6A-17861E464B5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Расходы</a:t>
          </a:r>
          <a:endParaRPr lang="ru-RU" sz="1200" dirty="0"/>
        </a:p>
      </dgm:t>
    </dgm:pt>
    <dgm:pt modelId="{F17C4030-E038-4AB2-849B-84A48E9E95A7}" type="parTrans" cxnId="{5B605C01-AF5D-4090-8A47-52FD3C53AA2A}">
      <dgm:prSet/>
      <dgm:spPr/>
      <dgm:t>
        <a:bodyPr/>
        <a:lstStyle/>
        <a:p>
          <a:endParaRPr lang="ru-RU"/>
        </a:p>
      </dgm:t>
    </dgm:pt>
    <dgm:pt modelId="{49BE026F-1376-4249-B974-3EB89A212B94}" type="sibTrans" cxnId="{5B605C01-AF5D-4090-8A47-52FD3C53AA2A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46BE657-03E2-4909-9545-2B8AD8ADAD01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Профицит</a:t>
          </a:r>
          <a:endParaRPr lang="ru-RU" sz="1200" dirty="0"/>
        </a:p>
      </dgm:t>
    </dgm:pt>
    <dgm:pt modelId="{BBDB252C-9094-4B4B-AF89-D2D858AF9765}" type="parTrans" cxnId="{4F0B1CE0-1F32-4506-89AF-F12CA5E91C22}">
      <dgm:prSet/>
      <dgm:spPr/>
      <dgm:t>
        <a:bodyPr/>
        <a:lstStyle/>
        <a:p>
          <a:endParaRPr lang="ru-RU"/>
        </a:p>
      </dgm:t>
    </dgm:pt>
    <dgm:pt modelId="{AFDD4C98-C741-4064-A4A0-B1F39738065E}" type="sibTrans" cxnId="{4F0B1CE0-1F32-4506-89AF-F12CA5E91C22}">
      <dgm:prSet/>
      <dgm:spPr/>
      <dgm:t>
        <a:bodyPr/>
        <a:lstStyle/>
        <a:p>
          <a:endParaRPr lang="ru-RU"/>
        </a:p>
      </dgm:t>
    </dgm:pt>
    <dgm:pt modelId="{36AA0DF2-9723-4B57-8925-C78EBDB52E96}" type="pres">
      <dgm:prSet presAssocID="{22273097-B20F-44CA-986D-8A3F414D2EAA}" presName="linearFlow" presStyleCnt="0">
        <dgm:presLayoutVars>
          <dgm:dir/>
          <dgm:resizeHandles val="exact"/>
        </dgm:presLayoutVars>
      </dgm:prSet>
      <dgm:spPr/>
    </dgm:pt>
    <dgm:pt modelId="{8140360D-EC93-4656-9E37-C42653C9CF16}" type="pres">
      <dgm:prSet presAssocID="{DF31EAAA-5BBE-42B5-B32F-DAA4D0F9BD5F}" presName="node" presStyleLbl="node1" presStyleIdx="0" presStyleCnt="3" custScaleX="184877" custScaleY="117551" custLinFactX="-86713" custLinFactNeighborX="-100000" custLinFactNeighborY="-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96BA-A4C9-456B-A392-3D6CE2707F42}" type="pres">
      <dgm:prSet presAssocID="{76F4C46C-EB28-4F07-B0F7-9E76B26F3ACB}" presName="spacerL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9F370A9-E7A0-4916-A05E-6B6A13EAB44F}" type="pres">
      <dgm:prSet presAssocID="{76F4C46C-EB28-4F07-B0F7-9E76B26F3ACB}" presName="sibTrans" presStyleLbl="sibTrans2D1" presStyleIdx="0" presStyleCnt="2" custScaleY="13483" custLinFactNeighborX="49653" custLinFactNeighborY="611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E32DCF-C8BD-46E8-BD3E-C38AF1159EB7}" type="pres">
      <dgm:prSet presAssocID="{76F4C46C-EB28-4F07-B0F7-9E76B26F3ACB}" presName="spacer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C982A2F-3323-4A36-8DD2-FB75B9CDC31A}" type="pres">
      <dgm:prSet presAssocID="{AA863A4D-843D-423A-AD6A-17861E464B56}" presName="node" presStyleLbl="node1" presStyleIdx="1" presStyleCnt="3" custScaleX="147658" custScaleY="77236" custLinFactNeighborX="82038" custLinFactNeighborY="2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A870-14EB-42A5-93C6-08ED48B71224}" type="pres">
      <dgm:prSet presAssocID="{49BE026F-1376-4249-B974-3EB89A212B94}" presName="spacerL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CF7B3CC-14AB-4F9C-A736-6337246A34B7}" type="pres">
      <dgm:prSet presAssocID="{49BE026F-1376-4249-B974-3EB89A212B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5204DD1-32FD-435E-9FE2-D573C52EEEE4}" type="pres">
      <dgm:prSet presAssocID="{49BE026F-1376-4249-B974-3EB89A212B94}" presName="spacer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982F558-E07F-46F5-8FDC-C21DB1675550}" type="pres">
      <dgm:prSet presAssocID="{B46BE657-03E2-4909-9545-2B8AD8ADAD01}" presName="node" presStyleLbl="node1" presStyleIdx="2" presStyleCnt="3" custScaleX="207278" custScaleY="67118" custLinFactNeighborX="-20621" custLinFactNeighborY="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5F1C9-4975-4308-821D-E39E701025AF}" type="presOf" srcId="{B46BE657-03E2-4909-9545-2B8AD8ADAD01}" destId="{9982F558-E07F-46F5-8FDC-C21DB1675550}" srcOrd="0" destOrd="0" presId="urn:microsoft.com/office/officeart/2005/8/layout/equation1"/>
    <dgm:cxn modelId="{FC47A830-0867-4887-B4AD-CBEAF37D8C54}" srcId="{22273097-B20F-44CA-986D-8A3F414D2EAA}" destId="{DF31EAAA-5BBE-42B5-B32F-DAA4D0F9BD5F}" srcOrd="0" destOrd="0" parTransId="{57903C94-403F-4401-9156-6EEBB1BFD4CA}" sibTransId="{76F4C46C-EB28-4F07-B0F7-9E76B26F3ACB}"/>
    <dgm:cxn modelId="{6EB8F4A6-BD19-4B71-8A95-2452F1EC1E3F}" type="presOf" srcId="{22273097-B20F-44CA-986D-8A3F414D2EAA}" destId="{36AA0DF2-9723-4B57-8925-C78EBDB52E96}" srcOrd="0" destOrd="0" presId="urn:microsoft.com/office/officeart/2005/8/layout/equation1"/>
    <dgm:cxn modelId="{433163F4-A6C7-42DF-A418-3E0ED0779780}" type="presOf" srcId="{DF31EAAA-5BBE-42B5-B32F-DAA4D0F9BD5F}" destId="{8140360D-EC93-4656-9E37-C42653C9CF16}" srcOrd="0" destOrd="0" presId="urn:microsoft.com/office/officeart/2005/8/layout/equation1"/>
    <dgm:cxn modelId="{4F0B1CE0-1F32-4506-89AF-F12CA5E91C22}" srcId="{22273097-B20F-44CA-986D-8A3F414D2EAA}" destId="{B46BE657-03E2-4909-9545-2B8AD8ADAD01}" srcOrd="2" destOrd="0" parTransId="{BBDB252C-9094-4B4B-AF89-D2D858AF9765}" sibTransId="{AFDD4C98-C741-4064-A4A0-B1F39738065E}"/>
    <dgm:cxn modelId="{1E1D8A6D-58BA-4FD2-91CC-07EF3A831F53}" type="presOf" srcId="{AA863A4D-843D-423A-AD6A-17861E464B56}" destId="{AC982A2F-3323-4A36-8DD2-FB75B9CDC31A}" srcOrd="0" destOrd="0" presId="urn:microsoft.com/office/officeart/2005/8/layout/equation1"/>
    <dgm:cxn modelId="{50CB5CF5-E4DB-4DC1-A436-24449288A9A4}" type="presOf" srcId="{76F4C46C-EB28-4F07-B0F7-9E76B26F3ACB}" destId="{39F370A9-E7A0-4916-A05E-6B6A13EAB44F}" srcOrd="0" destOrd="0" presId="urn:microsoft.com/office/officeart/2005/8/layout/equation1"/>
    <dgm:cxn modelId="{5B605C01-AF5D-4090-8A47-52FD3C53AA2A}" srcId="{22273097-B20F-44CA-986D-8A3F414D2EAA}" destId="{AA863A4D-843D-423A-AD6A-17861E464B56}" srcOrd="1" destOrd="0" parTransId="{F17C4030-E038-4AB2-849B-84A48E9E95A7}" sibTransId="{49BE026F-1376-4249-B974-3EB89A212B94}"/>
    <dgm:cxn modelId="{D7C98262-1D20-41AB-ABE8-7F1A54145AA5}" type="presOf" srcId="{49BE026F-1376-4249-B974-3EB89A212B94}" destId="{5CF7B3CC-14AB-4F9C-A736-6337246A34B7}" srcOrd="0" destOrd="0" presId="urn:microsoft.com/office/officeart/2005/8/layout/equation1"/>
    <dgm:cxn modelId="{0273AB7C-5C4C-4CB5-98E0-931EDAE2418B}" type="presParOf" srcId="{36AA0DF2-9723-4B57-8925-C78EBDB52E96}" destId="{8140360D-EC93-4656-9E37-C42653C9CF16}" srcOrd="0" destOrd="0" presId="urn:microsoft.com/office/officeart/2005/8/layout/equation1"/>
    <dgm:cxn modelId="{8A3FB412-426C-4778-B066-BEB1691DAFD1}" type="presParOf" srcId="{36AA0DF2-9723-4B57-8925-C78EBDB52E96}" destId="{EC1396BA-A4C9-456B-A392-3D6CE2707F42}" srcOrd="1" destOrd="0" presId="urn:microsoft.com/office/officeart/2005/8/layout/equation1"/>
    <dgm:cxn modelId="{F5941452-1499-4509-8D72-425253C0CF9D}" type="presParOf" srcId="{36AA0DF2-9723-4B57-8925-C78EBDB52E96}" destId="{39F370A9-E7A0-4916-A05E-6B6A13EAB44F}" srcOrd="2" destOrd="0" presId="urn:microsoft.com/office/officeart/2005/8/layout/equation1"/>
    <dgm:cxn modelId="{4DCCD9DF-58AE-410D-99CA-BA086A3E7770}" type="presParOf" srcId="{36AA0DF2-9723-4B57-8925-C78EBDB52E96}" destId="{3CE32DCF-C8BD-46E8-BD3E-C38AF1159EB7}" srcOrd="3" destOrd="0" presId="urn:microsoft.com/office/officeart/2005/8/layout/equation1"/>
    <dgm:cxn modelId="{4C2DFA31-5A6A-4C0C-8E54-5E872569FF39}" type="presParOf" srcId="{36AA0DF2-9723-4B57-8925-C78EBDB52E96}" destId="{AC982A2F-3323-4A36-8DD2-FB75B9CDC31A}" srcOrd="4" destOrd="0" presId="urn:microsoft.com/office/officeart/2005/8/layout/equation1"/>
    <dgm:cxn modelId="{0689CC21-79E3-42CC-90DA-BE43398C475D}" type="presParOf" srcId="{36AA0DF2-9723-4B57-8925-C78EBDB52E96}" destId="{F17EA870-14EB-42A5-93C6-08ED48B71224}" srcOrd="5" destOrd="0" presId="urn:microsoft.com/office/officeart/2005/8/layout/equation1"/>
    <dgm:cxn modelId="{4FB12707-8D75-41B1-B688-97F22D38E3F5}" type="presParOf" srcId="{36AA0DF2-9723-4B57-8925-C78EBDB52E96}" destId="{5CF7B3CC-14AB-4F9C-A736-6337246A34B7}" srcOrd="6" destOrd="0" presId="urn:microsoft.com/office/officeart/2005/8/layout/equation1"/>
    <dgm:cxn modelId="{A0AE3E27-DD41-4DF4-B5C3-034863A08E90}" type="presParOf" srcId="{36AA0DF2-9723-4B57-8925-C78EBDB52E96}" destId="{45204DD1-32FD-435E-9FE2-D573C52EEEE4}" srcOrd="7" destOrd="0" presId="urn:microsoft.com/office/officeart/2005/8/layout/equation1"/>
    <dgm:cxn modelId="{E1DB285B-696C-4DF7-A7ED-89E8F21370F9}" type="presParOf" srcId="{36AA0DF2-9723-4B57-8925-C78EBDB52E96}" destId="{9982F558-E07F-46F5-8FDC-C21DB167555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73097-B20F-44CA-986D-8A3F414D2EA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DF31EAAA-5BBE-42B5-B32F-DAA4D0F9BD5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Расходы</a:t>
          </a:r>
          <a:endParaRPr lang="ru-RU" sz="1200" dirty="0"/>
        </a:p>
      </dgm:t>
    </dgm:pt>
    <dgm:pt modelId="{57903C94-403F-4401-9156-6EEBB1BFD4CA}" type="parTrans" cxnId="{FC47A830-0867-4887-B4AD-CBEAF37D8C54}">
      <dgm:prSet/>
      <dgm:spPr/>
      <dgm:t>
        <a:bodyPr/>
        <a:lstStyle/>
        <a:p>
          <a:endParaRPr lang="ru-RU"/>
        </a:p>
      </dgm:t>
    </dgm:pt>
    <dgm:pt modelId="{76F4C46C-EB28-4F07-B0F7-9E76B26F3ACB}" type="sibTrans" cxnId="{FC47A830-0867-4887-B4AD-CBEAF37D8C54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A863A4D-843D-423A-AD6A-17861E464B5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Доходы</a:t>
          </a:r>
          <a:endParaRPr lang="ru-RU" sz="1200" dirty="0"/>
        </a:p>
      </dgm:t>
    </dgm:pt>
    <dgm:pt modelId="{F17C4030-E038-4AB2-849B-84A48E9E95A7}" type="parTrans" cxnId="{5B605C01-AF5D-4090-8A47-52FD3C53AA2A}">
      <dgm:prSet/>
      <dgm:spPr/>
      <dgm:t>
        <a:bodyPr/>
        <a:lstStyle/>
        <a:p>
          <a:endParaRPr lang="ru-RU"/>
        </a:p>
      </dgm:t>
    </dgm:pt>
    <dgm:pt modelId="{49BE026F-1376-4249-B974-3EB89A212B94}" type="sibTrans" cxnId="{5B605C01-AF5D-4090-8A47-52FD3C53AA2A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46BE657-03E2-4909-9545-2B8AD8ADAD01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Дефицит</a:t>
          </a:r>
          <a:endParaRPr lang="ru-RU" sz="1200" dirty="0"/>
        </a:p>
      </dgm:t>
    </dgm:pt>
    <dgm:pt modelId="{BBDB252C-9094-4B4B-AF89-D2D858AF9765}" type="parTrans" cxnId="{4F0B1CE0-1F32-4506-89AF-F12CA5E91C22}">
      <dgm:prSet/>
      <dgm:spPr/>
      <dgm:t>
        <a:bodyPr/>
        <a:lstStyle/>
        <a:p>
          <a:endParaRPr lang="ru-RU"/>
        </a:p>
      </dgm:t>
    </dgm:pt>
    <dgm:pt modelId="{AFDD4C98-C741-4064-A4A0-B1F39738065E}" type="sibTrans" cxnId="{4F0B1CE0-1F32-4506-89AF-F12CA5E91C22}">
      <dgm:prSet/>
      <dgm:spPr/>
      <dgm:t>
        <a:bodyPr/>
        <a:lstStyle/>
        <a:p>
          <a:endParaRPr lang="ru-RU"/>
        </a:p>
      </dgm:t>
    </dgm:pt>
    <dgm:pt modelId="{36AA0DF2-9723-4B57-8925-C78EBDB52E96}" type="pres">
      <dgm:prSet presAssocID="{22273097-B20F-44CA-986D-8A3F414D2EAA}" presName="linearFlow" presStyleCnt="0">
        <dgm:presLayoutVars>
          <dgm:dir/>
          <dgm:resizeHandles val="exact"/>
        </dgm:presLayoutVars>
      </dgm:prSet>
      <dgm:spPr/>
    </dgm:pt>
    <dgm:pt modelId="{8140360D-EC93-4656-9E37-C42653C9CF16}" type="pres">
      <dgm:prSet presAssocID="{DF31EAAA-5BBE-42B5-B32F-DAA4D0F9BD5F}" presName="node" presStyleLbl="node1" presStyleIdx="0" presStyleCnt="3" custScaleX="132503" custScaleY="74758" custLinFactX="-86713" custLinFactNeighborX="-100000" custLinFactNeighborY="-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96BA-A4C9-456B-A392-3D6CE2707F42}" type="pres">
      <dgm:prSet presAssocID="{76F4C46C-EB28-4F07-B0F7-9E76B26F3ACB}" presName="spacerL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9F370A9-E7A0-4916-A05E-6B6A13EAB44F}" type="pres">
      <dgm:prSet presAssocID="{76F4C46C-EB28-4F07-B0F7-9E76B26F3ACB}" presName="sibTrans" presStyleLbl="sibTrans2D1" presStyleIdx="0" presStyleCnt="2" custScaleY="13483" custLinFactNeighborX="-57308" custLinFactNeighborY="24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E32DCF-C8BD-46E8-BD3E-C38AF1159EB7}" type="pres">
      <dgm:prSet presAssocID="{76F4C46C-EB28-4F07-B0F7-9E76B26F3ACB}" presName="spacer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C982A2F-3323-4A36-8DD2-FB75B9CDC31A}" type="pres">
      <dgm:prSet presAssocID="{AA863A4D-843D-423A-AD6A-17861E464B56}" presName="node" presStyleLbl="node1" presStyleIdx="1" presStyleCnt="3" custScaleX="184020" custLinFactNeighborX="-13776" custLinFactNeighborY="-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A870-14EB-42A5-93C6-08ED48B71224}" type="pres">
      <dgm:prSet presAssocID="{49BE026F-1376-4249-B974-3EB89A212B94}" presName="spacerL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CF7B3CC-14AB-4F9C-A736-6337246A34B7}" type="pres">
      <dgm:prSet presAssocID="{49BE026F-1376-4249-B974-3EB89A212B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5204DD1-32FD-435E-9FE2-D573C52EEEE4}" type="pres">
      <dgm:prSet presAssocID="{49BE026F-1376-4249-B974-3EB89A212B94}" presName="spacer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982F558-E07F-46F5-8FDC-C21DB1675550}" type="pres">
      <dgm:prSet presAssocID="{B46BE657-03E2-4909-9545-2B8AD8ADAD01}" presName="node" presStyleLbl="node1" presStyleIdx="2" presStyleCnt="3" custScaleX="143383" custScaleY="72177" custLinFactNeighborX="53726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7A830-0867-4887-B4AD-CBEAF37D8C54}" srcId="{22273097-B20F-44CA-986D-8A3F414D2EAA}" destId="{DF31EAAA-5BBE-42B5-B32F-DAA4D0F9BD5F}" srcOrd="0" destOrd="0" parTransId="{57903C94-403F-4401-9156-6EEBB1BFD4CA}" sibTransId="{76F4C46C-EB28-4F07-B0F7-9E76B26F3ACB}"/>
    <dgm:cxn modelId="{4F0B1CE0-1F32-4506-89AF-F12CA5E91C22}" srcId="{22273097-B20F-44CA-986D-8A3F414D2EAA}" destId="{B46BE657-03E2-4909-9545-2B8AD8ADAD01}" srcOrd="2" destOrd="0" parTransId="{BBDB252C-9094-4B4B-AF89-D2D858AF9765}" sibTransId="{AFDD4C98-C741-4064-A4A0-B1F39738065E}"/>
    <dgm:cxn modelId="{DB54E3FA-6615-49FB-A3B2-2EB4F9CD1D81}" type="presOf" srcId="{76F4C46C-EB28-4F07-B0F7-9E76B26F3ACB}" destId="{39F370A9-E7A0-4916-A05E-6B6A13EAB44F}" srcOrd="0" destOrd="0" presId="urn:microsoft.com/office/officeart/2005/8/layout/equation1"/>
    <dgm:cxn modelId="{50F3205D-F291-415A-83A6-831C0F9A181B}" type="presOf" srcId="{49BE026F-1376-4249-B974-3EB89A212B94}" destId="{5CF7B3CC-14AB-4F9C-A736-6337246A34B7}" srcOrd="0" destOrd="0" presId="urn:microsoft.com/office/officeart/2005/8/layout/equation1"/>
    <dgm:cxn modelId="{977343FE-286A-4ACB-B448-7E53AF0C8E42}" type="presOf" srcId="{AA863A4D-843D-423A-AD6A-17861E464B56}" destId="{AC982A2F-3323-4A36-8DD2-FB75B9CDC31A}" srcOrd="0" destOrd="0" presId="urn:microsoft.com/office/officeart/2005/8/layout/equation1"/>
    <dgm:cxn modelId="{F8FEC0AD-2E32-423D-94E6-21E5DD851589}" type="presOf" srcId="{22273097-B20F-44CA-986D-8A3F414D2EAA}" destId="{36AA0DF2-9723-4B57-8925-C78EBDB52E96}" srcOrd="0" destOrd="0" presId="urn:microsoft.com/office/officeart/2005/8/layout/equation1"/>
    <dgm:cxn modelId="{56D4613C-6AC6-4FA9-A1F5-B320CC5EF6F1}" type="presOf" srcId="{DF31EAAA-5BBE-42B5-B32F-DAA4D0F9BD5F}" destId="{8140360D-EC93-4656-9E37-C42653C9CF16}" srcOrd="0" destOrd="0" presId="urn:microsoft.com/office/officeart/2005/8/layout/equation1"/>
    <dgm:cxn modelId="{5B605C01-AF5D-4090-8A47-52FD3C53AA2A}" srcId="{22273097-B20F-44CA-986D-8A3F414D2EAA}" destId="{AA863A4D-843D-423A-AD6A-17861E464B56}" srcOrd="1" destOrd="0" parTransId="{F17C4030-E038-4AB2-849B-84A48E9E95A7}" sibTransId="{49BE026F-1376-4249-B974-3EB89A212B94}"/>
    <dgm:cxn modelId="{89E79140-D9D2-4C59-9150-922240487AC7}" type="presOf" srcId="{B46BE657-03E2-4909-9545-2B8AD8ADAD01}" destId="{9982F558-E07F-46F5-8FDC-C21DB1675550}" srcOrd="0" destOrd="0" presId="urn:microsoft.com/office/officeart/2005/8/layout/equation1"/>
    <dgm:cxn modelId="{E88B3E57-4B1B-47AC-A429-DB3BB1B51D48}" type="presParOf" srcId="{36AA0DF2-9723-4B57-8925-C78EBDB52E96}" destId="{8140360D-EC93-4656-9E37-C42653C9CF16}" srcOrd="0" destOrd="0" presId="urn:microsoft.com/office/officeart/2005/8/layout/equation1"/>
    <dgm:cxn modelId="{E9BA4AD5-4420-46C4-AD0F-524CDAB3F3BC}" type="presParOf" srcId="{36AA0DF2-9723-4B57-8925-C78EBDB52E96}" destId="{EC1396BA-A4C9-456B-A392-3D6CE2707F42}" srcOrd="1" destOrd="0" presId="urn:microsoft.com/office/officeart/2005/8/layout/equation1"/>
    <dgm:cxn modelId="{724EC53A-AC21-4FE5-9016-2870CFA28509}" type="presParOf" srcId="{36AA0DF2-9723-4B57-8925-C78EBDB52E96}" destId="{39F370A9-E7A0-4916-A05E-6B6A13EAB44F}" srcOrd="2" destOrd="0" presId="urn:microsoft.com/office/officeart/2005/8/layout/equation1"/>
    <dgm:cxn modelId="{435A5251-1612-43E6-ACF4-5F84F59104E7}" type="presParOf" srcId="{36AA0DF2-9723-4B57-8925-C78EBDB52E96}" destId="{3CE32DCF-C8BD-46E8-BD3E-C38AF1159EB7}" srcOrd="3" destOrd="0" presId="urn:microsoft.com/office/officeart/2005/8/layout/equation1"/>
    <dgm:cxn modelId="{3E7C95DD-ADCD-4F1C-890C-CEB341F42E92}" type="presParOf" srcId="{36AA0DF2-9723-4B57-8925-C78EBDB52E96}" destId="{AC982A2F-3323-4A36-8DD2-FB75B9CDC31A}" srcOrd="4" destOrd="0" presId="urn:microsoft.com/office/officeart/2005/8/layout/equation1"/>
    <dgm:cxn modelId="{0E2F3CE0-72A9-4F3C-9A7B-76E3259C09CC}" type="presParOf" srcId="{36AA0DF2-9723-4B57-8925-C78EBDB52E96}" destId="{F17EA870-14EB-42A5-93C6-08ED48B71224}" srcOrd="5" destOrd="0" presId="urn:microsoft.com/office/officeart/2005/8/layout/equation1"/>
    <dgm:cxn modelId="{0774C73B-CD8D-4DA5-BC54-7A5E4FED2578}" type="presParOf" srcId="{36AA0DF2-9723-4B57-8925-C78EBDB52E96}" destId="{5CF7B3CC-14AB-4F9C-A736-6337246A34B7}" srcOrd="6" destOrd="0" presId="urn:microsoft.com/office/officeart/2005/8/layout/equation1"/>
    <dgm:cxn modelId="{01AD5A2C-36A8-4DEC-B072-9A49D160E19E}" type="presParOf" srcId="{36AA0DF2-9723-4B57-8925-C78EBDB52E96}" destId="{45204DD1-32FD-435E-9FE2-D573C52EEEE4}" srcOrd="7" destOrd="0" presId="urn:microsoft.com/office/officeart/2005/8/layout/equation1"/>
    <dgm:cxn modelId="{C7BF1BFD-5441-4C78-BF89-CDD7B404408A}" type="presParOf" srcId="{36AA0DF2-9723-4B57-8925-C78EBDB52E96}" destId="{9982F558-E07F-46F5-8FDC-C21DB167555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29CDD7-8BB9-4456-B21B-D71E00C6D0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AE90-81CD-424F-9AE6-50F812B4C43D}">
      <dgm:prSet phldrT="[Текст]"/>
      <dgm:spPr/>
      <dgm:t>
        <a:bodyPr/>
        <a:lstStyle/>
        <a:p>
          <a:r>
            <a:rPr lang="ru-RU" dirty="0" smtClean="0"/>
            <a:t>Проект бюджета</a:t>
          </a:r>
          <a:endParaRPr lang="ru-RU" dirty="0"/>
        </a:p>
      </dgm:t>
    </dgm:pt>
    <dgm:pt modelId="{2FD03211-D5AE-4CD2-A810-823CD0EFB9E0}" type="parTrans" cxnId="{F9E120DF-0FF3-406C-A3B9-499D47D24D2E}">
      <dgm:prSet/>
      <dgm:spPr/>
      <dgm:t>
        <a:bodyPr/>
        <a:lstStyle/>
        <a:p>
          <a:endParaRPr lang="ru-RU"/>
        </a:p>
      </dgm:t>
    </dgm:pt>
    <dgm:pt modelId="{ED18CCDA-B989-433B-9B00-5B1B0DA55AF3}" type="sibTrans" cxnId="{F9E120DF-0FF3-406C-A3B9-499D47D24D2E}">
      <dgm:prSet/>
      <dgm:spPr/>
      <dgm:t>
        <a:bodyPr/>
        <a:lstStyle/>
        <a:p>
          <a:endParaRPr lang="ru-RU"/>
        </a:p>
      </dgm:t>
    </dgm:pt>
    <dgm:pt modelId="{2115EB30-EB26-4779-B50F-C8C3B1B751FF}">
      <dgm:prSet phldrT="[Текст]"/>
      <dgm:spPr/>
      <dgm:t>
        <a:bodyPr/>
        <a:lstStyle/>
        <a:p>
          <a:r>
            <a:rPr lang="ru-RU" dirty="0" smtClean="0"/>
            <a:t>Бюджетное послание Президента Российской Федерации</a:t>
          </a:r>
          <a:endParaRPr lang="ru-RU" dirty="0"/>
        </a:p>
      </dgm:t>
    </dgm:pt>
    <dgm:pt modelId="{9E135332-9731-4142-8645-230306C65294}" type="parTrans" cxnId="{D8F80E81-CEA0-4A71-BE40-E757067499CE}">
      <dgm:prSet/>
      <dgm:spPr/>
      <dgm:t>
        <a:bodyPr/>
        <a:lstStyle/>
        <a:p>
          <a:endParaRPr lang="ru-RU"/>
        </a:p>
      </dgm:t>
    </dgm:pt>
    <dgm:pt modelId="{FB1FD074-FFEB-4BD8-807C-B5CBC6087BA7}" type="sibTrans" cxnId="{D8F80E81-CEA0-4A71-BE40-E757067499CE}">
      <dgm:prSet/>
      <dgm:spPr/>
      <dgm:t>
        <a:bodyPr/>
        <a:lstStyle/>
        <a:p>
          <a:endParaRPr lang="ru-RU"/>
        </a:p>
      </dgm:t>
    </dgm:pt>
    <dgm:pt modelId="{5901F57E-14D8-4233-ACC0-F7FEF475EFAF}">
      <dgm:prSet phldrT="[Текст]"/>
      <dgm:spPr/>
      <dgm:t>
        <a:bodyPr/>
        <a:lstStyle/>
        <a:p>
          <a:r>
            <a:rPr lang="ru-RU" dirty="0" smtClean="0"/>
            <a:t>Прогноз социально-экономического развития Кемеровского муниципального района</a:t>
          </a:r>
          <a:endParaRPr lang="ru-RU" dirty="0"/>
        </a:p>
      </dgm:t>
    </dgm:pt>
    <dgm:pt modelId="{5DB56780-4CD2-4FFA-AC15-1A25374D76DC}" type="parTrans" cxnId="{32046ED8-158C-44AD-85C2-FD105783BEA2}">
      <dgm:prSet/>
      <dgm:spPr/>
      <dgm:t>
        <a:bodyPr/>
        <a:lstStyle/>
        <a:p>
          <a:endParaRPr lang="ru-RU"/>
        </a:p>
      </dgm:t>
    </dgm:pt>
    <dgm:pt modelId="{5B5C19D4-5106-4671-8919-C30C14E765E2}" type="sibTrans" cxnId="{32046ED8-158C-44AD-85C2-FD105783BEA2}">
      <dgm:prSet/>
      <dgm:spPr/>
      <dgm:t>
        <a:bodyPr/>
        <a:lstStyle/>
        <a:p>
          <a:endParaRPr lang="ru-RU"/>
        </a:p>
      </dgm:t>
    </dgm:pt>
    <dgm:pt modelId="{327273AE-6AF0-415C-858A-4EE0100B39DC}">
      <dgm:prSet phldrT="[Текст]"/>
      <dgm:spPr/>
      <dgm:t>
        <a:bodyPr/>
        <a:lstStyle/>
        <a:p>
          <a:r>
            <a:rPr lang="ru-RU" dirty="0" smtClean="0"/>
            <a:t>Основные направления бюджетной и налоговой политики Кемеровского муниципального района</a:t>
          </a:r>
          <a:endParaRPr lang="ru-RU" dirty="0"/>
        </a:p>
      </dgm:t>
    </dgm:pt>
    <dgm:pt modelId="{50BF4220-F668-4B66-89AB-43158AE923CB}" type="parTrans" cxnId="{C5A75823-8B37-43C1-B698-C661F2E93E94}">
      <dgm:prSet/>
      <dgm:spPr/>
      <dgm:t>
        <a:bodyPr/>
        <a:lstStyle/>
        <a:p>
          <a:endParaRPr lang="ru-RU"/>
        </a:p>
      </dgm:t>
    </dgm:pt>
    <dgm:pt modelId="{2B6BCD9B-8A4F-4C58-ADD9-1AA796702679}" type="sibTrans" cxnId="{C5A75823-8B37-43C1-B698-C661F2E93E94}">
      <dgm:prSet/>
      <dgm:spPr/>
      <dgm:t>
        <a:bodyPr/>
        <a:lstStyle/>
        <a:p>
          <a:endParaRPr lang="ru-RU"/>
        </a:p>
      </dgm:t>
    </dgm:pt>
    <dgm:pt modelId="{776B748B-C2A2-4AF4-BF89-105F9ACD3093}">
      <dgm:prSet/>
      <dgm:spPr/>
      <dgm:t>
        <a:bodyPr/>
        <a:lstStyle/>
        <a:p>
          <a:r>
            <a:rPr lang="ru-RU" dirty="0" smtClean="0"/>
            <a:t>Муниципальные программы Кемеровского муниципального района</a:t>
          </a:r>
          <a:endParaRPr lang="ru-RU" dirty="0"/>
        </a:p>
      </dgm:t>
    </dgm:pt>
    <dgm:pt modelId="{73E1F0D5-E7B9-4430-87A2-881E201BDB5B}" type="parTrans" cxnId="{09C7DAE0-4532-4334-9CC9-19C788CB0AB1}">
      <dgm:prSet/>
      <dgm:spPr/>
      <dgm:t>
        <a:bodyPr/>
        <a:lstStyle/>
        <a:p>
          <a:endParaRPr lang="ru-RU"/>
        </a:p>
      </dgm:t>
    </dgm:pt>
    <dgm:pt modelId="{EDD14667-C36B-4DBA-95D9-765D6517CAA3}" type="sibTrans" cxnId="{09C7DAE0-4532-4334-9CC9-19C788CB0AB1}">
      <dgm:prSet/>
      <dgm:spPr/>
      <dgm:t>
        <a:bodyPr/>
        <a:lstStyle/>
        <a:p>
          <a:endParaRPr lang="ru-RU"/>
        </a:p>
      </dgm:t>
    </dgm:pt>
    <dgm:pt modelId="{84C4EAC5-C116-4194-9AFE-EF56C140A2EF}" type="pres">
      <dgm:prSet presAssocID="{BC29CDD7-8BB9-4456-B21B-D71E00C6D0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D56E0-D568-4C71-9838-38C51A51E8C6}" type="pres">
      <dgm:prSet presAssocID="{706EAE90-81CD-424F-9AE6-50F812B4C43D}" presName="centerShape" presStyleLbl="node0" presStyleIdx="0" presStyleCnt="1"/>
      <dgm:spPr/>
      <dgm:t>
        <a:bodyPr/>
        <a:lstStyle/>
        <a:p>
          <a:endParaRPr lang="ru-RU"/>
        </a:p>
      </dgm:t>
    </dgm:pt>
    <dgm:pt modelId="{8D945C1F-C922-4B03-A230-B8697D6F02A9}" type="pres">
      <dgm:prSet presAssocID="{9E135332-9731-4142-8645-230306C6529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100D430-B663-4ACE-81FE-EDF6AC7B9A4D}" type="pres">
      <dgm:prSet presAssocID="{2115EB30-EB26-4779-B50F-C8C3B1B751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3A6D6-5926-4B81-BC3C-15D3B59DAC47}" type="pres">
      <dgm:prSet presAssocID="{5DB56780-4CD2-4FFA-AC15-1A25374D76D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C328AE8-C99B-416A-B2F0-18294A451F8B}" type="pres">
      <dgm:prSet presAssocID="{5901F57E-14D8-4233-ACC0-F7FEF475EF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DFC03-FF80-4C3E-B342-B0696257BA5D}" type="pres">
      <dgm:prSet presAssocID="{50BF4220-F668-4B66-89AB-43158AE923C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C534DF6-9620-4686-81AC-ADB82EDAC53E}" type="pres">
      <dgm:prSet presAssocID="{327273AE-6AF0-415C-858A-4EE0100B39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7F00E-9149-4D29-9414-DD94578E043C}" type="pres">
      <dgm:prSet presAssocID="{73E1F0D5-E7B9-4430-87A2-881E201BDB5B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62E69B6-7016-4AF6-970C-6B55419A62C0}" type="pres">
      <dgm:prSet presAssocID="{776B748B-C2A2-4AF4-BF89-105F9ACD30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32497-01F5-4CB1-8282-E592B0AB0C57}" type="presOf" srcId="{9E135332-9731-4142-8645-230306C65294}" destId="{8D945C1F-C922-4B03-A230-B8697D6F02A9}" srcOrd="0" destOrd="0" presId="urn:microsoft.com/office/officeart/2005/8/layout/radial4"/>
    <dgm:cxn modelId="{D8F80E81-CEA0-4A71-BE40-E757067499CE}" srcId="{706EAE90-81CD-424F-9AE6-50F812B4C43D}" destId="{2115EB30-EB26-4779-B50F-C8C3B1B751FF}" srcOrd="0" destOrd="0" parTransId="{9E135332-9731-4142-8645-230306C65294}" sibTransId="{FB1FD074-FFEB-4BD8-807C-B5CBC6087BA7}"/>
    <dgm:cxn modelId="{C14A8CCD-E2CE-4B47-BF1E-EB0C4393B5BF}" type="presOf" srcId="{5901F57E-14D8-4233-ACC0-F7FEF475EFAF}" destId="{BC328AE8-C99B-416A-B2F0-18294A451F8B}" srcOrd="0" destOrd="0" presId="urn:microsoft.com/office/officeart/2005/8/layout/radial4"/>
    <dgm:cxn modelId="{013B9D36-3E13-483D-8729-AFBA89B2F2CF}" type="presOf" srcId="{73E1F0D5-E7B9-4430-87A2-881E201BDB5B}" destId="{6487F00E-9149-4D29-9414-DD94578E043C}" srcOrd="0" destOrd="0" presId="urn:microsoft.com/office/officeart/2005/8/layout/radial4"/>
    <dgm:cxn modelId="{F9E120DF-0FF3-406C-A3B9-499D47D24D2E}" srcId="{BC29CDD7-8BB9-4456-B21B-D71E00C6D049}" destId="{706EAE90-81CD-424F-9AE6-50F812B4C43D}" srcOrd="0" destOrd="0" parTransId="{2FD03211-D5AE-4CD2-A810-823CD0EFB9E0}" sibTransId="{ED18CCDA-B989-433B-9B00-5B1B0DA55AF3}"/>
    <dgm:cxn modelId="{453B93C9-CFE3-4300-BBD4-D17788AAEEF3}" type="presOf" srcId="{5DB56780-4CD2-4FFA-AC15-1A25374D76DC}" destId="{6DF3A6D6-5926-4B81-BC3C-15D3B59DAC47}" srcOrd="0" destOrd="0" presId="urn:microsoft.com/office/officeart/2005/8/layout/radial4"/>
    <dgm:cxn modelId="{99239E84-CE44-4E60-B441-477A4360F218}" type="presOf" srcId="{BC29CDD7-8BB9-4456-B21B-D71E00C6D049}" destId="{84C4EAC5-C116-4194-9AFE-EF56C140A2EF}" srcOrd="0" destOrd="0" presId="urn:microsoft.com/office/officeart/2005/8/layout/radial4"/>
    <dgm:cxn modelId="{6B8D2127-D2F6-415B-889A-F30C43E55884}" type="presOf" srcId="{706EAE90-81CD-424F-9AE6-50F812B4C43D}" destId="{3E4D56E0-D568-4C71-9838-38C51A51E8C6}" srcOrd="0" destOrd="0" presId="urn:microsoft.com/office/officeart/2005/8/layout/radial4"/>
    <dgm:cxn modelId="{C6D8C163-B819-424B-B4BD-63821F54B74A}" type="presOf" srcId="{2115EB30-EB26-4779-B50F-C8C3B1B751FF}" destId="{8100D430-B663-4ACE-81FE-EDF6AC7B9A4D}" srcOrd="0" destOrd="0" presId="urn:microsoft.com/office/officeart/2005/8/layout/radial4"/>
    <dgm:cxn modelId="{C5A75823-8B37-43C1-B698-C661F2E93E94}" srcId="{706EAE90-81CD-424F-9AE6-50F812B4C43D}" destId="{327273AE-6AF0-415C-858A-4EE0100B39DC}" srcOrd="2" destOrd="0" parTransId="{50BF4220-F668-4B66-89AB-43158AE923CB}" sibTransId="{2B6BCD9B-8A4F-4C58-ADD9-1AA796702679}"/>
    <dgm:cxn modelId="{639CC095-8C49-44DB-90F4-8A76F28FFF5D}" type="presOf" srcId="{776B748B-C2A2-4AF4-BF89-105F9ACD3093}" destId="{562E69B6-7016-4AF6-970C-6B55419A62C0}" srcOrd="0" destOrd="0" presId="urn:microsoft.com/office/officeart/2005/8/layout/radial4"/>
    <dgm:cxn modelId="{7B1EF405-009D-45AC-A873-063A3D85A4EB}" type="presOf" srcId="{327273AE-6AF0-415C-858A-4EE0100B39DC}" destId="{5C534DF6-9620-4686-81AC-ADB82EDAC53E}" srcOrd="0" destOrd="0" presId="urn:microsoft.com/office/officeart/2005/8/layout/radial4"/>
    <dgm:cxn modelId="{9A54D3ED-5C8A-4831-9785-D73677B3C31E}" type="presOf" srcId="{50BF4220-F668-4B66-89AB-43158AE923CB}" destId="{21ADFC03-FF80-4C3E-B342-B0696257BA5D}" srcOrd="0" destOrd="0" presId="urn:microsoft.com/office/officeart/2005/8/layout/radial4"/>
    <dgm:cxn modelId="{09C7DAE0-4532-4334-9CC9-19C788CB0AB1}" srcId="{706EAE90-81CD-424F-9AE6-50F812B4C43D}" destId="{776B748B-C2A2-4AF4-BF89-105F9ACD3093}" srcOrd="3" destOrd="0" parTransId="{73E1F0D5-E7B9-4430-87A2-881E201BDB5B}" sibTransId="{EDD14667-C36B-4DBA-95D9-765D6517CAA3}"/>
    <dgm:cxn modelId="{32046ED8-158C-44AD-85C2-FD105783BEA2}" srcId="{706EAE90-81CD-424F-9AE6-50F812B4C43D}" destId="{5901F57E-14D8-4233-ACC0-F7FEF475EFAF}" srcOrd="1" destOrd="0" parTransId="{5DB56780-4CD2-4FFA-AC15-1A25374D76DC}" sibTransId="{5B5C19D4-5106-4671-8919-C30C14E765E2}"/>
    <dgm:cxn modelId="{3E49270F-9E1E-4C20-9978-CCF595904E6D}" type="presParOf" srcId="{84C4EAC5-C116-4194-9AFE-EF56C140A2EF}" destId="{3E4D56E0-D568-4C71-9838-38C51A51E8C6}" srcOrd="0" destOrd="0" presId="urn:microsoft.com/office/officeart/2005/8/layout/radial4"/>
    <dgm:cxn modelId="{FE3CD079-11B9-4D47-9C4D-C9C9B3A6F654}" type="presParOf" srcId="{84C4EAC5-C116-4194-9AFE-EF56C140A2EF}" destId="{8D945C1F-C922-4B03-A230-B8697D6F02A9}" srcOrd="1" destOrd="0" presId="urn:microsoft.com/office/officeart/2005/8/layout/radial4"/>
    <dgm:cxn modelId="{AF5A0F4F-74CA-4052-80F8-42AD07B648C6}" type="presParOf" srcId="{84C4EAC5-C116-4194-9AFE-EF56C140A2EF}" destId="{8100D430-B663-4ACE-81FE-EDF6AC7B9A4D}" srcOrd="2" destOrd="0" presId="urn:microsoft.com/office/officeart/2005/8/layout/radial4"/>
    <dgm:cxn modelId="{269266DF-D064-4051-898C-E950B1E3A6F7}" type="presParOf" srcId="{84C4EAC5-C116-4194-9AFE-EF56C140A2EF}" destId="{6DF3A6D6-5926-4B81-BC3C-15D3B59DAC47}" srcOrd="3" destOrd="0" presId="urn:microsoft.com/office/officeart/2005/8/layout/radial4"/>
    <dgm:cxn modelId="{8D2717A5-4644-4ACF-81A9-025AA2720623}" type="presParOf" srcId="{84C4EAC5-C116-4194-9AFE-EF56C140A2EF}" destId="{BC328AE8-C99B-416A-B2F0-18294A451F8B}" srcOrd="4" destOrd="0" presId="urn:microsoft.com/office/officeart/2005/8/layout/radial4"/>
    <dgm:cxn modelId="{2F462F31-56EA-4D86-885C-331378F727D7}" type="presParOf" srcId="{84C4EAC5-C116-4194-9AFE-EF56C140A2EF}" destId="{21ADFC03-FF80-4C3E-B342-B0696257BA5D}" srcOrd="5" destOrd="0" presId="urn:microsoft.com/office/officeart/2005/8/layout/radial4"/>
    <dgm:cxn modelId="{31D196BD-F907-4978-9ED7-F80FCE51DE4F}" type="presParOf" srcId="{84C4EAC5-C116-4194-9AFE-EF56C140A2EF}" destId="{5C534DF6-9620-4686-81AC-ADB82EDAC53E}" srcOrd="6" destOrd="0" presId="urn:microsoft.com/office/officeart/2005/8/layout/radial4"/>
    <dgm:cxn modelId="{1D44F0E4-6B56-449F-8083-C8FADAFA88C5}" type="presParOf" srcId="{84C4EAC5-C116-4194-9AFE-EF56C140A2EF}" destId="{6487F00E-9149-4D29-9414-DD94578E043C}" srcOrd="7" destOrd="0" presId="urn:microsoft.com/office/officeart/2005/8/layout/radial4"/>
    <dgm:cxn modelId="{3A9F5DB8-E48E-49BC-8491-AF78973A7225}" type="presParOf" srcId="{84C4EAC5-C116-4194-9AFE-EF56C140A2EF}" destId="{562E69B6-7016-4AF6-970C-6B55419A62C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D95EC-E30A-4026-9C8E-FA8D64ECEF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64A11-497E-4981-8A05-ADAB709229D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1700A794-9DFE-420C-808F-47C351E1EE37}" type="parTrans" cxnId="{7566C45E-E4BF-43C7-BD30-D59267E3E2B5}">
      <dgm:prSet/>
      <dgm:spPr/>
      <dgm:t>
        <a:bodyPr/>
        <a:lstStyle/>
        <a:p>
          <a:endParaRPr lang="ru-RU"/>
        </a:p>
      </dgm:t>
    </dgm:pt>
    <dgm:pt modelId="{47F08A13-41F7-44B2-8DB8-48975F94919F}" type="sibTrans" cxnId="{7566C45E-E4BF-43C7-BD30-D59267E3E2B5}">
      <dgm:prSet/>
      <dgm:spPr/>
      <dgm:t>
        <a:bodyPr/>
        <a:lstStyle/>
        <a:p>
          <a:endParaRPr lang="ru-RU"/>
        </a:p>
      </dgm:t>
    </dgm:pt>
    <dgm:pt modelId="{24753A0E-EBC4-4F1E-9313-AD8C3DBBF37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Местная администрация</a:t>
          </a:r>
          <a:endParaRPr lang="ru-RU" sz="1050" dirty="0"/>
        </a:p>
      </dgm:t>
    </dgm:pt>
    <dgm:pt modelId="{766D8CC6-B52D-4C09-A20D-748BAC0B1E96}" type="parTrans" cxnId="{737C7DAB-2B07-4858-BB5D-D6CD908A55E3}">
      <dgm:prSet/>
      <dgm:spPr/>
      <dgm:t>
        <a:bodyPr/>
        <a:lstStyle/>
        <a:p>
          <a:endParaRPr lang="ru-RU"/>
        </a:p>
      </dgm:t>
    </dgm:pt>
    <dgm:pt modelId="{EA2B0680-7671-41A5-882E-18D54BA5B11A}" type="sibTrans" cxnId="{737C7DAB-2B07-4858-BB5D-D6CD908A55E3}">
      <dgm:prSet/>
      <dgm:spPr/>
      <dgm:t>
        <a:bodyPr/>
        <a:lstStyle/>
        <a:p>
          <a:endParaRPr lang="ru-RU"/>
        </a:p>
      </dgm:t>
    </dgm:pt>
    <dgm:pt modelId="{CA513AD3-BCF0-44DC-B127-91C36CB7D4C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Управление образования</a:t>
          </a:r>
          <a:endParaRPr lang="ru-RU" sz="1000" dirty="0"/>
        </a:p>
      </dgm:t>
    </dgm:pt>
    <dgm:pt modelId="{96C49CC0-0A7E-4A16-9876-646CB092650D}" type="parTrans" cxnId="{206A566C-7D66-4DC2-BADB-EB92254390B9}">
      <dgm:prSet/>
      <dgm:spPr/>
      <dgm:t>
        <a:bodyPr/>
        <a:lstStyle/>
        <a:p>
          <a:endParaRPr lang="ru-RU"/>
        </a:p>
      </dgm:t>
    </dgm:pt>
    <dgm:pt modelId="{85413A50-6187-4DFD-AA04-73832956B1E5}" type="sibTrans" cxnId="{206A566C-7D66-4DC2-BADB-EB92254390B9}">
      <dgm:prSet/>
      <dgm:spPr/>
      <dgm:t>
        <a:bodyPr/>
        <a:lstStyle/>
        <a:p>
          <a:endParaRPr lang="ru-RU"/>
        </a:p>
      </dgm:t>
    </dgm:pt>
    <dgm:pt modelId="{1251528F-327A-4771-AF4B-B0CE770F22B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Управление культуры, спорта и молодежной политики</a:t>
          </a:r>
          <a:endParaRPr lang="ru-RU" sz="1000" dirty="0"/>
        </a:p>
      </dgm:t>
    </dgm:pt>
    <dgm:pt modelId="{CDDF1492-8A91-4A12-8D36-9312B95E22C2}" type="parTrans" cxnId="{3A514E40-2414-49B1-8639-BDB7A2209BF8}">
      <dgm:prSet/>
      <dgm:spPr/>
      <dgm:t>
        <a:bodyPr/>
        <a:lstStyle/>
        <a:p>
          <a:endParaRPr lang="ru-RU"/>
        </a:p>
      </dgm:t>
    </dgm:pt>
    <dgm:pt modelId="{7785010D-756C-4C08-A493-6FB6EFE0D268}" type="sibTrans" cxnId="{3A514E40-2414-49B1-8639-BDB7A2209BF8}">
      <dgm:prSet/>
      <dgm:spPr/>
      <dgm:t>
        <a:bodyPr/>
        <a:lstStyle/>
        <a:p>
          <a:endParaRPr lang="ru-RU"/>
        </a:p>
      </dgm:t>
    </dgm:pt>
    <dgm:pt modelId="{8DA39552-7EE1-4FFC-B2A6-7B405B9CC56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По функциям государства</a:t>
          </a:r>
          <a:endParaRPr lang="ru-RU" dirty="0"/>
        </a:p>
      </dgm:t>
    </dgm:pt>
    <dgm:pt modelId="{130A5047-A789-4A0B-A495-9B5AE894A4B8}" type="parTrans" cxnId="{366BFEC6-5277-4245-85E9-20668AAEC711}">
      <dgm:prSet/>
      <dgm:spPr/>
      <dgm:t>
        <a:bodyPr/>
        <a:lstStyle/>
        <a:p>
          <a:endParaRPr lang="ru-RU"/>
        </a:p>
      </dgm:t>
    </dgm:pt>
    <dgm:pt modelId="{E78DE702-BB73-4867-B54C-41ED0C416EBE}" type="sibTrans" cxnId="{366BFEC6-5277-4245-85E9-20668AAEC711}">
      <dgm:prSet/>
      <dgm:spPr/>
      <dgm:t>
        <a:bodyPr/>
        <a:lstStyle/>
        <a:p>
          <a:endParaRPr lang="ru-RU"/>
        </a:p>
      </dgm:t>
    </dgm:pt>
    <dgm:pt modelId="{6E985D5E-CF3C-44A7-900F-0CE2B397E8A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Общегосударственные вопросы</a:t>
          </a:r>
          <a:endParaRPr lang="ru-RU" sz="1050" dirty="0"/>
        </a:p>
      </dgm:t>
    </dgm:pt>
    <dgm:pt modelId="{6D389506-514D-4682-AF1E-4D2045F6B925}" type="parTrans" cxnId="{240235A2-F173-4FD9-943E-4C94A639CFD8}">
      <dgm:prSet/>
      <dgm:spPr/>
      <dgm:t>
        <a:bodyPr/>
        <a:lstStyle/>
        <a:p>
          <a:endParaRPr lang="ru-RU"/>
        </a:p>
      </dgm:t>
    </dgm:pt>
    <dgm:pt modelId="{A28BFF87-8107-4697-AA22-7F06E2987DFF}" type="sibTrans" cxnId="{240235A2-F173-4FD9-943E-4C94A639CFD8}">
      <dgm:prSet/>
      <dgm:spPr/>
      <dgm:t>
        <a:bodyPr/>
        <a:lstStyle/>
        <a:p>
          <a:endParaRPr lang="ru-RU"/>
        </a:p>
      </dgm:t>
    </dgm:pt>
    <dgm:pt modelId="{808A35AC-9121-4AF3-B7CF-91AA3010A14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Национальная оборона</a:t>
          </a:r>
          <a:endParaRPr lang="ru-RU" sz="1050" dirty="0"/>
        </a:p>
      </dgm:t>
    </dgm:pt>
    <dgm:pt modelId="{FC603C08-14B9-43FC-8DB6-15A5AD3F563A}" type="parTrans" cxnId="{7690828F-6DBD-45B8-AE31-E6F2F28B9718}">
      <dgm:prSet/>
      <dgm:spPr/>
      <dgm:t>
        <a:bodyPr/>
        <a:lstStyle/>
        <a:p>
          <a:endParaRPr lang="ru-RU"/>
        </a:p>
      </dgm:t>
    </dgm:pt>
    <dgm:pt modelId="{E4651A83-DF23-4C74-B677-2EC922593325}" type="sibTrans" cxnId="{7690828F-6DBD-45B8-AE31-E6F2F28B9718}">
      <dgm:prSet/>
      <dgm:spPr/>
      <dgm:t>
        <a:bodyPr/>
        <a:lstStyle/>
        <a:p>
          <a:endParaRPr lang="ru-RU"/>
        </a:p>
      </dgm:t>
    </dgm:pt>
    <dgm:pt modelId="{A9F7290A-14CA-4300-9988-BC518633770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Национальная безопасность</a:t>
          </a:r>
          <a:endParaRPr lang="ru-RU" sz="1000" dirty="0"/>
        </a:p>
      </dgm:t>
    </dgm:pt>
    <dgm:pt modelId="{37876A16-BC83-4170-9A94-A0266C504B3A}" type="parTrans" cxnId="{2F18B2D4-4CB6-4E92-BFBD-7D7F6AAB9231}">
      <dgm:prSet/>
      <dgm:spPr/>
      <dgm:t>
        <a:bodyPr/>
        <a:lstStyle/>
        <a:p>
          <a:endParaRPr lang="ru-RU"/>
        </a:p>
      </dgm:t>
    </dgm:pt>
    <dgm:pt modelId="{8014886C-B559-4102-91DC-9B29DC1AA2E6}" type="sibTrans" cxnId="{2F18B2D4-4CB6-4E92-BFBD-7D7F6AAB9231}">
      <dgm:prSet/>
      <dgm:spPr/>
      <dgm:t>
        <a:bodyPr/>
        <a:lstStyle/>
        <a:p>
          <a:endParaRPr lang="ru-RU"/>
        </a:p>
      </dgm:t>
    </dgm:pt>
    <dgm:pt modelId="{BFC424DE-817C-4819-8753-06CD2805D8E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B2F54477-C84F-4B9B-8BE9-F3406BDA7376}" type="sibTrans" cxnId="{8EC52B1B-5237-4593-A2A4-C2FC75D88654}">
      <dgm:prSet/>
      <dgm:spPr/>
      <dgm:t>
        <a:bodyPr/>
        <a:lstStyle/>
        <a:p>
          <a:endParaRPr lang="ru-RU"/>
        </a:p>
      </dgm:t>
    </dgm:pt>
    <dgm:pt modelId="{6D504D3F-9F19-45DA-9A74-47584AF09884}" type="parTrans" cxnId="{8EC52B1B-5237-4593-A2A4-C2FC75D88654}">
      <dgm:prSet/>
      <dgm:spPr/>
      <dgm:t>
        <a:bodyPr/>
        <a:lstStyle/>
        <a:p>
          <a:endParaRPr lang="ru-RU"/>
        </a:p>
      </dgm:t>
    </dgm:pt>
    <dgm:pt modelId="{69CEBA6D-ADCA-402F-AA40-54986B0702B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Непрограммные мероприятия</a:t>
          </a:r>
          <a:endParaRPr lang="ru-RU" dirty="0"/>
        </a:p>
      </dgm:t>
    </dgm:pt>
    <dgm:pt modelId="{7BEF7523-64C3-49A6-9895-F76FB3A5A08F}" type="parTrans" cxnId="{1B435303-B3DB-4CD0-99E1-575D146FBA66}">
      <dgm:prSet/>
      <dgm:spPr/>
      <dgm:t>
        <a:bodyPr/>
        <a:lstStyle/>
        <a:p>
          <a:endParaRPr lang="ru-RU"/>
        </a:p>
      </dgm:t>
    </dgm:pt>
    <dgm:pt modelId="{81B33705-1D23-4DD3-BF7D-4C7D8D5D8087}" type="sibTrans" cxnId="{1B435303-B3DB-4CD0-99E1-575D146FBA66}">
      <dgm:prSet/>
      <dgm:spPr/>
      <dgm:t>
        <a:bodyPr/>
        <a:lstStyle/>
        <a:p>
          <a:endParaRPr lang="ru-RU"/>
        </a:p>
      </dgm:t>
    </dgm:pt>
    <dgm:pt modelId="{C90BFD71-917A-4346-ABDD-9413E7DED5D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Жилище</a:t>
          </a:r>
          <a:endParaRPr lang="ru-RU" sz="1050" dirty="0"/>
        </a:p>
      </dgm:t>
    </dgm:pt>
    <dgm:pt modelId="{774F5EAB-D996-477E-B8E4-C29D2DDD55D2}" type="parTrans" cxnId="{E35766BA-8FD4-46B2-9EC7-64A9DEE5A98E}">
      <dgm:prSet/>
      <dgm:spPr/>
      <dgm:t>
        <a:bodyPr/>
        <a:lstStyle/>
        <a:p>
          <a:endParaRPr lang="ru-RU"/>
        </a:p>
      </dgm:t>
    </dgm:pt>
    <dgm:pt modelId="{F0BCC675-DC10-456B-B034-31F37BB7DB71}" type="sibTrans" cxnId="{E35766BA-8FD4-46B2-9EC7-64A9DEE5A98E}">
      <dgm:prSet/>
      <dgm:spPr/>
      <dgm:t>
        <a:bodyPr/>
        <a:lstStyle/>
        <a:p>
          <a:endParaRPr lang="ru-RU"/>
        </a:p>
      </dgm:t>
    </dgm:pt>
    <dgm:pt modelId="{4DE837F9-29C8-42DF-9F3A-1F973129CF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Управление социальной защиты населения</a:t>
          </a:r>
          <a:endParaRPr lang="ru-RU" sz="1000" dirty="0"/>
        </a:p>
      </dgm:t>
    </dgm:pt>
    <dgm:pt modelId="{8F92745C-0180-4A6F-B63D-41FB0165C054}" type="parTrans" cxnId="{9BA9D4A7-0C4E-4B87-9C1B-64CB80C7038D}">
      <dgm:prSet/>
      <dgm:spPr/>
      <dgm:t>
        <a:bodyPr/>
        <a:lstStyle/>
        <a:p>
          <a:endParaRPr lang="ru-RU"/>
        </a:p>
      </dgm:t>
    </dgm:pt>
    <dgm:pt modelId="{EF7B22D3-D213-4EA6-8016-0D42D962DBA2}" type="sibTrans" cxnId="{9BA9D4A7-0C4E-4B87-9C1B-64CB80C7038D}">
      <dgm:prSet/>
      <dgm:spPr/>
      <dgm:t>
        <a:bodyPr/>
        <a:lstStyle/>
        <a:p>
          <a:endParaRPr lang="ru-RU"/>
        </a:p>
      </dgm:t>
    </dgm:pt>
    <dgm:pt modelId="{AE0A5BB4-4A1D-43C2-AA8C-823C2014DBF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МКУ «Служба единого заказчика»</a:t>
          </a:r>
          <a:endParaRPr lang="ru-RU" sz="1000" dirty="0"/>
        </a:p>
      </dgm:t>
    </dgm:pt>
    <dgm:pt modelId="{CDF7DEDE-B307-4122-9A6E-879B958C95D3}" type="parTrans" cxnId="{56CA3CC4-AA53-4634-858E-59F5053B8854}">
      <dgm:prSet/>
      <dgm:spPr/>
      <dgm:t>
        <a:bodyPr/>
        <a:lstStyle/>
        <a:p>
          <a:endParaRPr lang="ru-RU"/>
        </a:p>
      </dgm:t>
    </dgm:pt>
    <dgm:pt modelId="{FD379217-7E38-422D-A27E-D39B40D594F7}" type="sibTrans" cxnId="{56CA3CC4-AA53-4634-858E-59F5053B8854}">
      <dgm:prSet/>
      <dgm:spPr/>
      <dgm:t>
        <a:bodyPr/>
        <a:lstStyle/>
        <a:p>
          <a:endParaRPr lang="ru-RU"/>
        </a:p>
      </dgm:t>
    </dgm:pt>
    <dgm:pt modelId="{9362E1B5-C945-47D2-8B87-D013FF3BDA0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Комитет по управлению муниципальным имуществом</a:t>
          </a:r>
          <a:endParaRPr lang="ru-RU" sz="1000" dirty="0"/>
        </a:p>
      </dgm:t>
    </dgm:pt>
    <dgm:pt modelId="{EE2F5D11-85AA-4E16-9DDD-129A07635381}" type="parTrans" cxnId="{995FFB00-DED9-4B77-AA37-EF90EF6CF2D3}">
      <dgm:prSet/>
      <dgm:spPr/>
      <dgm:t>
        <a:bodyPr/>
        <a:lstStyle/>
        <a:p>
          <a:endParaRPr lang="ru-RU"/>
        </a:p>
      </dgm:t>
    </dgm:pt>
    <dgm:pt modelId="{77AAEC8C-93B3-431B-B271-DE5735DC27F9}" type="sibTrans" cxnId="{995FFB00-DED9-4B77-AA37-EF90EF6CF2D3}">
      <dgm:prSet/>
      <dgm:spPr/>
      <dgm:t>
        <a:bodyPr/>
        <a:lstStyle/>
        <a:p>
          <a:endParaRPr lang="ru-RU"/>
        </a:p>
      </dgm:t>
    </dgm:pt>
    <dgm:pt modelId="{9C728D6D-28B5-429C-A744-F0E2B1DAA13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Национальная экономика</a:t>
          </a:r>
          <a:endParaRPr lang="ru-RU" sz="1000" dirty="0"/>
        </a:p>
      </dgm:t>
    </dgm:pt>
    <dgm:pt modelId="{93A49878-4325-44D8-83E4-686AB0558352}" type="parTrans" cxnId="{E6F9ADFF-036B-46DA-88B6-83A9BFA0525B}">
      <dgm:prSet/>
      <dgm:spPr/>
      <dgm:t>
        <a:bodyPr/>
        <a:lstStyle/>
        <a:p>
          <a:endParaRPr lang="ru-RU"/>
        </a:p>
      </dgm:t>
    </dgm:pt>
    <dgm:pt modelId="{5D7CED49-41F9-40D3-A25F-F97E918AEA3D}" type="sibTrans" cxnId="{E6F9ADFF-036B-46DA-88B6-83A9BFA0525B}">
      <dgm:prSet/>
      <dgm:spPr/>
      <dgm:t>
        <a:bodyPr/>
        <a:lstStyle/>
        <a:p>
          <a:endParaRPr lang="ru-RU"/>
        </a:p>
      </dgm:t>
    </dgm:pt>
    <dgm:pt modelId="{AF1797C8-3639-4259-8C34-31F0543E9E6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Жилищно-коммунальное хозяйство</a:t>
          </a:r>
          <a:endParaRPr lang="ru-RU" sz="1000" dirty="0"/>
        </a:p>
      </dgm:t>
    </dgm:pt>
    <dgm:pt modelId="{108D1163-45C6-4DFD-B705-4641E37D678B}" type="parTrans" cxnId="{93AF77A2-2344-404F-B21A-376B6042D4BA}">
      <dgm:prSet/>
      <dgm:spPr/>
      <dgm:t>
        <a:bodyPr/>
        <a:lstStyle/>
        <a:p>
          <a:endParaRPr lang="ru-RU"/>
        </a:p>
      </dgm:t>
    </dgm:pt>
    <dgm:pt modelId="{2E828E51-04D4-4443-885A-3C964A1299FE}" type="sibTrans" cxnId="{93AF77A2-2344-404F-B21A-376B6042D4BA}">
      <dgm:prSet/>
      <dgm:spPr/>
      <dgm:t>
        <a:bodyPr/>
        <a:lstStyle/>
        <a:p>
          <a:endParaRPr lang="ru-RU"/>
        </a:p>
      </dgm:t>
    </dgm:pt>
    <dgm:pt modelId="{9A1897D1-D7D9-4204-A009-EA23C5E3271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Охрана окружающей среды</a:t>
          </a:r>
          <a:endParaRPr lang="ru-RU" sz="1000" dirty="0"/>
        </a:p>
      </dgm:t>
    </dgm:pt>
    <dgm:pt modelId="{B40107B5-478E-4E8B-8F0F-CF62F59DA563}" type="parTrans" cxnId="{2F1859A3-6003-4099-AB62-979DA1F029F9}">
      <dgm:prSet/>
      <dgm:spPr/>
      <dgm:t>
        <a:bodyPr/>
        <a:lstStyle/>
        <a:p>
          <a:endParaRPr lang="ru-RU"/>
        </a:p>
      </dgm:t>
    </dgm:pt>
    <dgm:pt modelId="{205E717E-A642-47D6-9A16-0DDCDFBEE42D}" type="sibTrans" cxnId="{2F1859A3-6003-4099-AB62-979DA1F029F9}">
      <dgm:prSet/>
      <dgm:spPr/>
      <dgm:t>
        <a:bodyPr/>
        <a:lstStyle/>
        <a:p>
          <a:endParaRPr lang="ru-RU"/>
        </a:p>
      </dgm:t>
    </dgm:pt>
    <dgm:pt modelId="{1DF416EC-753C-4F1E-B6B7-6038CED5634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Образование</a:t>
          </a:r>
          <a:endParaRPr lang="ru-RU" sz="1000" dirty="0"/>
        </a:p>
      </dgm:t>
    </dgm:pt>
    <dgm:pt modelId="{4B7C36D6-B011-4F7D-B3A1-B3E2782E16F1}" type="parTrans" cxnId="{11C0D255-777F-4C14-AABB-1AFCB56C05CF}">
      <dgm:prSet/>
      <dgm:spPr/>
      <dgm:t>
        <a:bodyPr/>
        <a:lstStyle/>
        <a:p>
          <a:endParaRPr lang="ru-RU"/>
        </a:p>
      </dgm:t>
    </dgm:pt>
    <dgm:pt modelId="{3BF726BD-C54D-4375-B3DB-9AFF4FEBA75F}" type="sibTrans" cxnId="{11C0D255-777F-4C14-AABB-1AFCB56C05CF}">
      <dgm:prSet/>
      <dgm:spPr/>
      <dgm:t>
        <a:bodyPr/>
        <a:lstStyle/>
        <a:p>
          <a:endParaRPr lang="ru-RU"/>
        </a:p>
      </dgm:t>
    </dgm:pt>
    <dgm:pt modelId="{7CBE1B7C-A181-4E26-856A-A641754EA6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Культура и кинематография</a:t>
          </a:r>
          <a:endParaRPr lang="ru-RU" sz="1000" dirty="0"/>
        </a:p>
      </dgm:t>
    </dgm:pt>
    <dgm:pt modelId="{B4161070-DB10-4A61-B2D3-822781ADD233}" type="parTrans" cxnId="{D6B5DE13-DEE3-4012-9BF2-7505ADD0C53F}">
      <dgm:prSet/>
      <dgm:spPr/>
      <dgm:t>
        <a:bodyPr/>
        <a:lstStyle/>
        <a:p>
          <a:endParaRPr lang="ru-RU"/>
        </a:p>
      </dgm:t>
    </dgm:pt>
    <dgm:pt modelId="{68E59AD3-0604-4B28-982D-C285EBCE7258}" type="sibTrans" cxnId="{D6B5DE13-DEE3-4012-9BF2-7505ADD0C53F}">
      <dgm:prSet/>
      <dgm:spPr/>
      <dgm:t>
        <a:bodyPr/>
        <a:lstStyle/>
        <a:p>
          <a:endParaRPr lang="ru-RU"/>
        </a:p>
      </dgm:t>
    </dgm:pt>
    <dgm:pt modelId="{BC6986EC-B0F7-4B92-B285-98A5B9E8364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Здравоохранение</a:t>
          </a:r>
          <a:endParaRPr lang="ru-RU" sz="1050" dirty="0"/>
        </a:p>
      </dgm:t>
    </dgm:pt>
    <dgm:pt modelId="{314B30BE-0BB8-4976-9E84-7270CAEA2744}" type="parTrans" cxnId="{2594F3CF-8600-4434-863A-7F32646A51CA}">
      <dgm:prSet/>
      <dgm:spPr/>
      <dgm:t>
        <a:bodyPr/>
        <a:lstStyle/>
        <a:p>
          <a:endParaRPr lang="ru-RU"/>
        </a:p>
      </dgm:t>
    </dgm:pt>
    <dgm:pt modelId="{3FC46597-4258-433E-A13A-6CEAC8DB70DD}" type="sibTrans" cxnId="{2594F3CF-8600-4434-863A-7F32646A51CA}">
      <dgm:prSet/>
      <dgm:spPr/>
      <dgm:t>
        <a:bodyPr/>
        <a:lstStyle/>
        <a:p>
          <a:endParaRPr lang="ru-RU"/>
        </a:p>
      </dgm:t>
    </dgm:pt>
    <dgm:pt modelId="{3CC9CD32-C5ED-47CE-8F19-3D5CF7C4A24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Социальная политика</a:t>
          </a:r>
          <a:endParaRPr lang="ru-RU" sz="1050" dirty="0"/>
        </a:p>
      </dgm:t>
    </dgm:pt>
    <dgm:pt modelId="{32611838-1D9C-4998-B87A-9404F8AAA96B}" type="parTrans" cxnId="{A30BC7F5-37C8-4C99-AADD-760FFFAB1DAC}">
      <dgm:prSet/>
      <dgm:spPr/>
      <dgm:t>
        <a:bodyPr/>
        <a:lstStyle/>
        <a:p>
          <a:endParaRPr lang="ru-RU"/>
        </a:p>
      </dgm:t>
    </dgm:pt>
    <dgm:pt modelId="{76BD37DF-4C53-47D3-A7C4-380D982FED61}" type="sibTrans" cxnId="{A30BC7F5-37C8-4C99-AADD-760FFFAB1DAC}">
      <dgm:prSet/>
      <dgm:spPr/>
      <dgm:t>
        <a:bodyPr/>
        <a:lstStyle/>
        <a:p>
          <a:endParaRPr lang="ru-RU"/>
        </a:p>
      </dgm:t>
    </dgm:pt>
    <dgm:pt modelId="{BCCC49BF-7234-4BEC-B379-97E11B744B2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Физическая культура и спорт</a:t>
          </a:r>
          <a:endParaRPr lang="ru-RU" sz="1000" dirty="0"/>
        </a:p>
      </dgm:t>
    </dgm:pt>
    <dgm:pt modelId="{B0FC61BB-87AF-4E7F-9F62-50F247D17397}" type="parTrans" cxnId="{EBFC37D1-4E30-4E3C-9673-B54469849905}">
      <dgm:prSet/>
      <dgm:spPr/>
      <dgm:t>
        <a:bodyPr/>
        <a:lstStyle/>
        <a:p>
          <a:endParaRPr lang="ru-RU"/>
        </a:p>
      </dgm:t>
    </dgm:pt>
    <dgm:pt modelId="{F05C36D2-5B4D-420B-8AF5-C0FDD2535363}" type="sibTrans" cxnId="{EBFC37D1-4E30-4E3C-9673-B54469849905}">
      <dgm:prSet/>
      <dgm:spPr/>
      <dgm:t>
        <a:bodyPr/>
        <a:lstStyle/>
        <a:p>
          <a:endParaRPr lang="ru-RU"/>
        </a:p>
      </dgm:t>
    </dgm:pt>
    <dgm:pt modelId="{F83089EB-5F40-4C20-B1CE-A867FACF1BE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Средства массовой информации</a:t>
          </a:r>
          <a:endParaRPr lang="ru-RU" sz="1000" dirty="0"/>
        </a:p>
      </dgm:t>
    </dgm:pt>
    <dgm:pt modelId="{A2F945F6-B1D8-4977-8755-A0E53D4E98D3}" type="parTrans" cxnId="{8132562E-8BFA-412C-B37A-0FC0658F2213}">
      <dgm:prSet/>
      <dgm:spPr/>
      <dgm:t>
        <a:bodyPr/>
        <a:lstStyle/>
        <a:p>
          <a:endParaRPr lang="ru-RU"/>
        </a:p>
      </dgm:t>
    </dgm:pt>
    <dgm:pt modelId="{F070DBC6-7025-43CF-AAB7-410F13532743}" type="sibTrans" cxnId="{8132562E-8BFA-412C-B37A-0FC0658F2213}">
      <dgm:prSet/>
      <dgm:spPr/>
      <dgm:t>
        <a:bodyPr/>
        <a:lstStyle/>
        <a:p>
          <a:endParaRPr lang="ru-RU"/>
        </a:p>
      </dgm:t>
    </dgm:pt>
    <dgm:pt modelId="{1B1997CB-2AE2-4022-B0E2-72E84D9FD56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Обслуживание государственного и муниципального долга</a:t>
          </a:r>
          <a:endParaRPr lang="ru-RU" sz="1000" dirty="0"/>
        </a:p>
      </dgm:t>
    </dgm:pt>
    <dgm:pt modelId="{4A5D069F-4DF9-4147-BE87-0B80DF3C7B95}" type="parTrans" cxnId="{23D4215E-BF03-4DBE-902C-7C9C06AA624D}">
      <dgm:prSet/>
      <dgm:spPr/>
      <dgm:t>
        <a:bodyPr/>
        <a:lstStyle/>
        <a:p>
          <a:endParaRPr lang="ru-RU"/>
        </a:p>
      </dgm:t>
    </dgm:pt>
    <dgm:pt modelId="{5D76B725-97C6-4618-BA2D-D7B12C580DD3}" type="sibTrans" cxnId="{23D4215E-BF03-4DBE-902C-7C9C06AA624D}">
      <dgm:prSet/>
      <dgm:spPr/>
      <dgm:t>
        <a:bodyPr/>
        <a:lstStyle/>
        <a:p>
          <a:endParaRPr lang="ru-RU"/>
        </a:p>
      </dgm:t>
    </dgm:pt>
    <dgm:pt modelId="{FDEFA6F2-48C1-4DD4-81C7-A73B1EE92F3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Межбюджетные трансферты общего характера</a:t>
          </a:r>
          <a:endParaRPr lang="ru-RU" sz="1000" dirty="0"/>
        </a:p>
      </dgm:t>
    </dgm:pt>
    <dgm:pt modelId="{6799235A-D64A-4A34-809E-8639CBBF7EC0}" type="parTrans" cxnId="{E157A66A-F984-4313-A72B-D2FE1280C723}">
      <dgm:prSet/>
      <dgm:spPr/>
      <dgm:t>
        <a:bodyPr/>
        <a:lstStyle/>
        <a:p>
          <a:endParaRPr lang="ru-RU"/>
        </a:p>
      </dgm:t>
    </dgm:pt>
    <dgm:pt modelId="{BB7E4F2A-0929-43EC-8A55-4711267A09ED}" type="sibTrans" cxnId="{E157A66A-F984-4313-A72B-D2FE1280C723}">
      <dgm:prSet/>
      <dgm:spPr/>
      <dgm:t>
        <a:bodyPr/>
        <a:lstStyle/>
        <a:p>
          <a:endParaRPr lang="ru-RU"/>
        </a:p>
      </dgm:t>
    </dgm:pt>
    <dgm:pt modelId="{88300014-9B14-494B-99C3-4B1ABE4F650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Социальная инфраструктура</a:t>
          </a:r>
          <a:endParaRPr lang="ru-RU" sz="1050" dirty="0"/>
        </a:p>
      </dgm:t>
    </dgm:pt>
    <dgm:pt modelId="{FE948096-DC08-4DE2-AD59-796B6F08DED8}" type="parTrans" cxnId="{C7BD190A-A93A-4B4F-9478-382214A774D2}">
      <dgm:prSet/>
      <dgm:spPr/>
      <dgm:t>
        <a:bodyPr/>
        <a:lstStyle/>
        <a:p>
          <a:endParaRPr lang="ru-RU"/>
        </a:p>
      </dgm:t>
    </dgm:pt>
    <dgm:pt modelId="{BB28219B-FCAA-4EB9-9007-830A5D8E8F6D}" type="sibTrans" cxnId="{C7BD190A-A93A-4B4F-9478-382214A774D2}">
      <dgm:prSet/>
      <dgm:spPr/>
      <dgm:t>
        <a:bodyPr/>
        <a:lstStyle/>
        <a:p>
          <a:endParaRPr lang="ru-RU"/>
        </a:p>
      </dgm:t>
    </dgm:pt>
    <dgm:pt modelId="{DC6F5248-AEE2-48FE-8A3B-A3328D34F5F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Жилищно-коммунальный и дорожный комплекс, энергосбережение и повышение энергоэффективности </a:t>
          </a:r>
          <a:endParaRPr lang="ru-RU" sz="1050" dirty="0"/>
        </a:p>
      </dgm:t>
    </dgm:pt>
    <dgm:pt modelId="{75A91601-71F3-44C9-B0DF-AF881FA8FB58}" type="parTrans" cxnId="{F4948FEE-4476-41CA-8A6A-BDC0D3F06886}">
      <dgm:prSet/>
      <dgm:spPr/>
      <dgm:t>
        <a:bodyPr/>
        <a:lstStyle/>
        <a:p>
          <a:endParaRPr lang="ru-RU"/>
        </a:p>
      </dgm:t>
    </dgm:pt>
    <dgm:pt modelId="{8FCFC9A7-C26E-4051-8E1C-19644D8E87BB}" type="sibTrans" cxnId="{F4948FEE-4476-41CA-8A6A-BDC0D3F06886}">
      <dgm:prSet/>
      <dgm:spPr/>
      <dgm:t>
        <a:bodyPr/>
        <a:lstStyle/>
        <a:p>
          <a:endParaRPr lang="ru-RU"/>
        </a:p>
      </dgm:t>
    </dgm:pt>
    <dgm:pt modelId="{B3ABCF2A-78B0-41EC-9E55-D43D3B638D8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Управление муниципальным имуществом</a:t>
          </a:r>
          <a:endParaRPr lang="ru-RU" sz="1050" dirty="0"/>
        </a:p>
      </dgm:t>
    </dgm:pt>
    <dgm:pt modelId="{732AC785-C5D0-453C-A345-5B01731E77C4}" type="parTrans" cxnId="{C8FFBB8F-9605-49AC-B1D5-E326D98BFC53}">
      <dgm:prSet/>
      <dgm:spPr/>
      <dgm:t>
        <a:bodyPr/>
        <a:lstStyle/>
        <a:p>
          <a:endParaRPr lang="ru-RU"/>
        </a:p>
      </dgm:t>
    </dgm:pt>
    <dgm:pt modelId="{DF56BE8E-E998-48AB-8F2D-0BDA7CC4172A}" type="sibTrans" cxnId="{C8FFBB8F-9605-49AC-B1D5-E326D98BFC53}">
      <dgm:prSet/>
      <dgm:spPr/>
      <dgm:t>
        <a:bodyPr/>
        <a:lstStyle/>
        <a:p>
          <a:endParaRPr lang="ru-RU"/>
        </a:p>
      </dgm:t>
    </dgm:pt>
    <dgm:pt modelId="{6EAFA814-626A-40C0-A364-6A2487D5434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Культура</a:t>
          </a:r>
          <a:endParaRPr lang="ru-RU" sz="1000" dirty="0"/>
        </a:p>
      </dgm:t>
    </dgm:pt>
    <dgm:pt modelId="{92A17A08-0334-44F5-9E09-5CD61DFA2B4D}" type="parTrans" cxnId="{18DEDCEC-FAFE-4D18-BF48-F48453C30388}">
      <dgm:prSet/>
      <dgm:spPr/>
      <dgm:t>
        <a:bodyPr/>
        <a:lstStyle/>
        <a:p>
          <a:endParaRPr lang="ru-RU"/>
        </a:p>
      </dgm:t>
    </dgm:pt>
    <dgm:pt modelId="{7359D97C-B4FB-45C6-98B7-115356411331}" type="sibTrans" cxnId="{18DEDCEC-FAFE-4D18-BF48-F48453C30388}">
      <dgm:prSet/>
      <dgm:spPr/>
      <dgm:t>
        <a:bodyPr/>
        <a:lstStyle/>
        <a:p>
          <a:endParaRPr lang="ru-RU"/>
        </a:p>
      </dgm:t>
    </dgm:pt>
    <dgm:pt modelId="{D7AE03CD-4B28-4A8E-AE25-0FFD014EA42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Образование</a:t>
          </a:r>
          <a:endParaRPr lang="ru-RU" sz="1050" dirty="0"/>
        </a:p>
      </dgm:t>
    </dgm:pt>
    <dgm:pt modelId="{5F9B2B15-3A1D-42F0-B21D-1B7504C6B905}" type="parTrans" cxnId="{5B797FA5-A8BE-44BC-B030-539C4986D044}">
      <dgm:prSet/>
      <dgm:spPr/>
      <dgm:t>
        <a:bodyPr/>
        <a:lstStyle/>
        <a:p>
          <a:endParaRPr lang="ru-RU"/>
        </a:p>
      </dgm:t>
    </dgm:pt>
    <dgm:pt modelId="{C862503A-952C-4686-90A4-1D478F5DDD2A}" type="sibTrans" cxnId="{5B797FA5-A8BE-44BC-B030-539C4986D044}">
      <dgm:prSet/>
      <dgm:spPr/>
      <dgm:t>
        <a:bodyPr/>
        <a:lstStyle/>
        <a:p>
          <a:endParaRPr lang="ru-RU"/>
        </a:p>
      </dgm:t>
    </dgm:pt>
    <dgm:pt modelId="{95F10A88-81E2-41F5-B3A7-19DE4DB60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Развитие физической культуры и спорта. Молодое поколение</a:t>
          </a:r>
          <a:endParaRPr lang="ru-RU" sz="1000" dirty="0"/>
        </a:p>
      </dgm:t>
    </dgm:pt>
    <dgm:pt modelId="{1FAADA1A-C181-4512-87D1-36ADF537DABD}" type="parTrans" cxnId="{D73D4154-8583-4843-A1C4-26E8C0BD21A8}">
      <dgm:prSet/>
      <dgm:spPr/>
      <dgm:t>
        <a:bodyPr/>
        <a:lstStyle/>
        <a:p>
          <a:endParaRPr lang="ru-RU"/>
        </a:p>
      </dgm:t>
    </dgm:pt>
    <dgm:pt modelId="{4FDB0002-E553-4A7A-AED2-FB5F6473F5FD}" type="sibTrans" cxnId="{D73D4154-8583-4843-A1C4-26E8C0BD21A8}">
      <dgm:prSet/>
      <dgm:spPr/>
      <dgm:t>
        <a:bodyPr/>
        <a:lstStyle/>
        <a:p>
          <a:endParaRPr lang="ru-RU"/>
        </a:p>
      </dgm:t>
    </dgm:pt>
    <dgm:pt modelId="{90999C16-060A-43E7-A5C1-2E1E063B3BD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Социальная поддержка населения</a:t>
          </a:r>
          <a:endParaRPr lang="ru-RU" sz="1000" dirty="0"/>
        </a:p>
      </dgm:t>
    </dgm:pt>
    <dgm:pt modelId="{12D56981-9180-495D-B8A8-402E8BA4F1D8}" type="parTrans" cxnId="{A852D216-1FCB-40DD-8FAA-49C8A0D02917}">
      <dgm:prSet/>
      <dgm:spPr/>
      <dgm:t>
        <a:bodyPr/>
        <a:lstStyle/>
        <a:p>
          <a:endParaRPr lang="ru-RU"/>
        </a:p>
      </dgm:t>
    </dgm:pt>
    <dgm:pt modelId="{550DB52C-404B-4BB1-AC34-67676DC1378B}" type="sibTrans" cxnId="{A852D216-1FCB-40DD-8FAA-49C8A0D02917}">
      <dgm:prSet/>
      <dgm:spPr/>
      <dgm:t>
        <a:bodyPr/>
        <a:lstStyle/>
        <a:p>
          <a:endParaRPr lang="ru-RU"/>
        </a:p>
      </dgm:t>
    </dgm:pt>
    <dgm:pt modelId="{40022072-80E9-4F08-83FA-CE07B53FC0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Развитие сельского здравоохранения</a:t>
          </a:r>
          <a:endParaRPr lang="ru-RU" sz="1000" dirty="0"/>
        </a:p>
      </dgm:t>
    </dgm:pt>
    <dgm:pt modelId="{041F909E-262B-4048-AC75-F202E27E448C}" type="parTrans" cxnId="{E3B367D6-03FB-4FA2-B884-7C7F7ABC7C91}">
      <dgm:prSet/>
      <dgm:spPr/>
      <dgm:t>
        <a:bodyPr/>
        <a:lstStyle/>
        <a:p>
          <a:endParaRPr lang="ru-RU"/>
        </a:p>
      </dgm:t>
    </dgm:pt>
    <dgm:pt modelId="{304D5F3B-A574-4CEE-A193-F5025E8F4543}" type="sibTrans" cxnId="{E3B367D6-03FB-4FA2-B884-7C7F7ABC7C91}">
      <dgm:prSet/>
      <dgm:spPr/>
      <dgm:t>
        <a:bodyPr/>
        <a:lstStyle/>
        <a:p>
          <a:endParaRPr lang="ru-RU"/>
        </a:p>
      </dgm:t>
    </dgm:pt>
    <dgm:pt modelId="{D529575F-6A8A-4AE4-9DF1-12ECEC044A1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Обеспечение безопасности условий жизни и деятельности  населения</a:t>
          </a:r>
          <a:endParaRPr lang="ru-RU" sz="1000" dirty="0"/>
        </a:p>
      </dgm:t>
    </dgm:pt>
    <dgm:pt modelId="{429D68A4-7172-4046-9CD1-D435DA859E95}" type="parTrans" cxnId="{D5DD5FD8-9785-4A8A-891D-03F750267A32}">
      <dgm:prSet/>
      <dgm:spPr/>
      <dgm:t>
        <a:bodyPr/>
        <a:lstStyle/>
        <a:p>
          <a:endParaRPr lang="ru-RU"/>
        </a:p>
      </dgm:t>
    </dgm:pt>
    <dgm:pt modelId="{18C78312-7CB8-40B4-8C1B-78740014D063}" type="sibTrans" cxnId="{D5DD5FD8-9785-4A8A-891D-03F750267A32}">
      <dgm:prSet/>
      <dgm:spPr/>
      <dgm:t>
        <a:bodyPr/>
        <a:lstStyle/>
        <a:p>
          <a:endParaRPr lang="ru-RU"/>
        </a:p>
      </dgm:t>
    </dgm:pt>
    <dgm:pt modelId="{46FF52BE-289B-4893-99AE-E23B7400633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Развитие субъектов малого и среднего предпринимательства</a:t>
          </a:r>
          <a:endParaRPr lang="ru-RU" sz="1000" dirty="0"/>
        </a:p>
      </dgm:t>
    </dgm:pt>
    <dgm:pt modelId="{E126688F-861A-46D8-9C92-08AFAAD3FABB}" type="parTrans" cxnId="{FF488073-0202-4C05-A108-53BB55412768}">
      <dgm:prSet/>
      <dgm:spPr/>
      <dgm:t>
        <a:bodyPr/>
        <a:lstStyle/>
        <a:p>
          <a:endParaRPr lang="ru-RU"/>
        </a:p>
      </dgm:t>
    </dgm:pt>
    <dgm:pt modelId="{DE64ABF0-A081-46D1-BD6B-C1A6602B9446}" type="sibTrans" cxnId="{FF488073-0202-4C05-A108-53BB55412768}">
      <dgm:prSet/>
      <dgm:spPr/>
      <dgm:t>
        <a:bodyPr/>
        <a:lstStyle/>
        <a:p>
          <a:endParaRPr lang="ru-RU"/>
        </a:p>
      </dgm:t>
    </dgm:pt>
    <dgm:pt modelId="{81D7AAD3-806C-4996-BEDF-D5B82A1AA66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Финансовая поддержка агропромышленного комплекса и социальное развитие села</a:t>
          </a:r>
          <a:endParaRPr lang="ru-RU" sz="1000" dirty="0"/>
        </a:p>
      </dgm:t>
    </dgm:pt>
    <dgm:pt modelId="{49ED31F9-E906-4746-B475-3712A6D8725D}" type="parTrans" cxnId="{A6E6E0CE-D931-4E98-9976-344D7D688703}">
      <dgm:prSet/>
      <dgm:spPr/>
      <dgm:t>
        <a:bodyPr/>
        <a:lstStyle/>
        <a:p>
          <a:endParaRPr lang="ru-RU"/>
        </a:p>
      </dgm:t>
    </dgm:pt>
    <dgm:pt modelId="{1B59A0B1-85AA-4CE3-9223-1F6C6A8B2ED0}" type="sibTrans" cxnId="{A6E6E0CE-D931-4E98-9976-344D7D688703}">
      <dgm:prSet/>
      <dgm:spPr/>
      <dgm:t>
        <a:bodyPr/>
        <a:lstStyle/>
        <a:p>
          <a:endParaRPr lang="ru-RU"/>
        </a:p>
      </dgm:t>
    </dgm:pt>
    <dgm:pt modelId="{42A9D490-0DAA-41C9-89AD-B3FFC39B390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Информационная политика и работа</a:t>
          </a:r>
          <a:endParaRPr lang="ru-RU" sz="1000" dirty="0"/>
        </a:p>
      </dgm:t>
    </dgm:pt>
    <dgm:pt modelId="{6EAC18E1-0960-4966-BB4E-D0EBCBCDE5BF}" type="parTrans" cxnId="{A10742A4-4AFA-4DFA-B478-6B51387C80DA}">
      <dgm:prSet/>
      <dgm:spPr/>
      <dgm:t>
        <a:bodyPr/>
        <a:lstStyle/>
        <a:p>
          <a:endParaRPr lang="ru-RU"/>
        </a:p>
      </dgm:t>
    </dgm:pt>
    <dgm:pt modelId="{3266F1D3-3D74-4BCF-BE0A-9396F1E03F70}" type="sibTrans" cxnId="{A10742A4-4AFA-4DFA-B478-6B51387C80DA}">
      <dgm:prSet/>
      <dgm:spPr/>
      <dgm:t>
        <a:bodyPr/>
        <a:lstStyle/>
        <a:p>
          <a:endParaRPr lang="ru-RU"/>
        </a:p>
      </dgm:t>
    </dgm:pt>
    <dgm:pt modelId="{D66EF294-E873-4066-B261-22A5009768F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Резервный фонд</a:t>
          </a:r>
          <a:endParaRPr lang="ru-RU" sz="1050" dirty="0"/>
        </a:p>
      </dgm:t>
    </dgm:pt>
    <dgm:pt modelId="{A3DA0054-D7AD-4761-B0F2-64FB9EFE5933}" type="parTrans" cxnId="{2E0A3385-2076-42F7-ABD5-C2CB04714B5C}">
      <dgm:prSet/>
      <dgm:spPr/>
      <dgm:t>
        <a:bodyPr/>
        <a:lstStyle/>
        <a:p>
          <a:endParaRPr lang="ru-RU"/>
        </a:p>
      </dgm:t>
    </dgm:pt>
    <dgm:pt modelId="{8A503B30-13B3-4C82-817D-DF82F827724B}" type="sibTrans" cxnId="{2E0A3385-2076-42F7-ABD5-C2CB04714B5C}">
      <dgm:prSet/>
      <dgm:spPr/>
      <dgm:t>
        <a:bodyPr/>
        <a:lstStyle/>
        <a:p>
          <a:endParaRPr lang="ru-RU"/>
        </a:p>
      </dgm:t>
    </dgm:pt>
    <dgm:pt modelId="{98768E0E-BC95-4501-895D-AED7F02A8EA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Содержание органов местного самоуправления</a:t>
          </a:r>
          <a:endParaRPr lang="ru-RU" sz="1050" dirty="0"/>
        </a:p>
      </dgm:t>
    </dgm:pt>
    <dgm:pt modelId="{707DF9A7-9841-45D8-9D08-72D7A4315D6C}" type="parTrans" cxnId="{A08C2645-5B54-47E7-BA8F-E7FF875352E0}">
      <dgm:prSet/>
      <dgm:spPr/>
      <dgm:t>
        <a:bodyPr/>
        <a:lstStyle/>
        <a:p>
          <a:endParaRPr lang="ru-RU"/>
        </a:p>
      </dgm:t>
    </dgm:pt>
    <dgm:pt modelId="{4567293F-C0CE-488F-9E68-7E2684D16E2C}" type="sibTrans" cxnId="{A08C2645-5B54-47E7-BA8F-E7FF875352E0}">
      <dgm:prSet/>
      <dgm:spPr/>
      <dgm:t>
        <a:bodyPr/>
        <a:lstStyle/>
        <a:p>
          <a:endParaRPr lang="ru-RU"/>
        </a:p>
      </dgm:t>
    </dgm:pt>
    <dgm:pt modelId="{4E24315A-6AAF-4B4F-9656-970E29FEB61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/>
            <a:t>Другие непрограммные мероприятия в соответствии с решением о бюджете района</a:t>
          </a:r>
          <a:endParaRPr lang="ru-RU" sz="1050" dirty="0"/>
        </a:p>
      </dgm:t>
    </dgm:pt>
    <dgm:pt modelId="{2A90694B-C3F7-4CB9-98A9-06FCE1EC4AE0}" type="parTrans" cxnId="{922A7715-E125-4243-8EB8-687F3D1137C2}">
      <dgm:prSet/>
      <dgm:spPr/>
      <dgm:t>
        <a:bodyPr/>
        <a:lstStyle/>
        <a:p>
          <a:endParaRPr lang="ru-RU"/>
        </a:p>
      </dgm:t>
    </dgm:pt>
    <dgm:pt modelId="{381CCC37-F92E-401C-A5BD-E7866C8A0401}" type="sibTrans" cxnId="{922A7715-E125-4243-8EB8-687F3D1137C2}">
      <dgm:prSet/>
      <dgm:spPr/>
      <dgm:t>
        <a:bodyPr/>
        <a:lstStyle/>
        <a:p>
          <a:endParaRPr lang="ru-RU"/>
        </a:p>
      </dgm:t>
    </dgm:pt>
    <dgm:pt modelId="{CBB73601-37F9-4C91-B68A-142BDAFD785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Финансовый орган</a:t>
          </a:r>
          <a:endParaRPr lang="ru-RU" sz="1000" dirty="0"/>
        </a:p>
      </dgm:t>
    </dgm:pt>
    <dgm:pt modelId="{FC984410-5B23-4967-A572-44A0C7376C66}" type="parTrans" cxnId="{4AEA3E4E-537A-4E80-9E3E-1D9C5C8050FD}">
      <dgm:prSet/>
      <dgm:spPr/>
      <dgm:t>
        <a:bodyPr/>
        <a:lstStyle/>
        <a:p>
          <a:endParaRPr lang="ru-RU"/>
        </a:p>
      </dgm:t>
    </dgm:pt>
    <dgm:pt modelId="{9DDCA0BA-A16B-4E6A-AF7E-F9131BE4AE5E}" type="sibTrans" cxnId="{4AEA3E4E-537A-4E80-9E3E-1D9C5C8050FD}">
      <dgm:prSet/>
      <dgm:spPr/>
      <dgm:t>
        <a:bodyPr/>
        <a:lstStyle/>
        <a:p>
          <a:endParaRPr lang="ru-RU"/>
        </a:p>
      </dgm:t>
    </dgm:pt>
    <dgm:pt modelId="{C60F6346-82CB-4F5A-A868-FC53294D398F}" type="pres">
      <dgm:prSet presAssocID="{FAAD95EC-E30A-4026-9C8E-FA8D64ECEF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A571D-9D41-4D78-BB96-14E258D16789}" type="pres">
      <dgm:prSet presAssocID="{78364A11-497E-4981-8A05-ADAB709229D9}" presName="composite" presStyleCnt="0"/>
      <dgm:spPr/>
      <dgm:t>
        <a:bodyPr/>
        <a:lstStyle/>
        <a:p>
          <a:endParaRPr lang="ru-RU"/>
        </a:p>
      </dgm:t>
    </dgm:pt>
    <dgm:pt modelId="{B131D6F2-01AF-413D-A463-18F18EA64439}" type="pres">
      <dgm:prSet presAssocID="{78364A11-497E-4981-8A05-ADAB709229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162B-DBCA-4CBA-8F1A-BBDB694ABA83}" type="pres">
      <dgm:prSet presAssocID="{78364A11-497E-4981-8A05-ADAB709229D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9D502-775D-410F-873D-A219C554F00B}" type="pres">
      <dgm:prSet presAssocID="{47F08A13-41F7-44B2-8DB8-48975F94919F}" presName="space" presStyleCnt="0"/>
      <dgm:spPr/>
      <dgm:t>
        <a:bodyPr/>
        <a:lstStyle/>
        <a:p>
          <a:endParaRPr lang="ru-RU"/>
        </a:p>
      </dgm:t>
    </dgm:pt>
    <dgm:pt modelId="{F7D945ED-5266-49B5-A69E-8F10AA76932F}" type="pres">
      <dgm:prSet presAssocID="{8DA39552-7EE1-4FFC-B2A6-7B405B9CC563}" presName="composite" presStyleCnt="0"/>
      <dgm:spPr/>
      <dgm:t>
        <a:bodyPr/>
        <a:lstStyle/>
        <a:p>
          <a:endParaRPr lang="ru-RU"/>
        </a:p>
      </dgm:t>
    </dgm:pt>
    <dgm:pt modelId="{7FD5004A-7178-4E4A-B857-1FA09BF18100}" type="pres">
      <dgm:prSet presAssocID="{8DA39552-7EE1-4FFC-B2A6-7B405B9CC56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E1E7-D0ED-4F57-BDE2-5CCFC15011AF}" type="pres">
      <dgm:prSet presAssocID="{8DA39552-7EE1-4FFC-B2A6-7B405B9CC56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DF84F-F5D4-492E-9C3E-FEC6783B0C83}" type="pres">
      <dgm:prSet presAssocID="{E78DE702-BB73-4867-B54C-41ED0C416EBE}" presName="space" presStyleCnt="0"/>
      <dgm:spPr/>
      <dgm:t>
        <a:bodyPr/>
        <a:lstStyle/>
        <a:p>
          <a:endParaRPr lang="ru-RU"/>
        </a:p>
      </dgm:t>
    </dgm:pt>
    <dgm:pt modelId="{CDE40D14-5F91-431E-BC00-A500070DE9BB}" type="pres">
      <dgm:prSet presAssocID="{BFC424DE-817C-4819-8753-06CD2805D8E1}" presName="composite" presStyleCnt="0"/>
      <dgm:spPr/>
      <dgm:t>
        <a:bodyPr/>
        <a:lstStyle/>
        <a:p>
          <a:endParaRPr lang="ru-RU"/>
        </a:p>
      </dgm:t>
    </dgm:pt>
    <dgm:pt modelId="{12456D80-97E0-439F-8CDE-D8D9AF4023F2}" type="pres">
      <dgm:prSet presAssocID="{BFC424DE-817C-4819-8753-06CD2805D8E1}" presName="parTx" presStyleLbl="alignNode1" presStyleIdx="2" presStyleCnt="4" custScaleX="112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01316-BE4C-43FA-8C86-48876968ADA1}" type="pres">
      <dgm:prSet presAssocID="{BFC424DE-817C-4819-8753-06CD2805D8E1}" presName="desTx" presStyleLbl="alignAccFollowNode1" presStyleIdx="2" presStyleCnt="4" custScaleX="113190" custLinFactNeighborY="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23ED-4602-431D-BFEF-7937D3D6683A}" type="pres">
      <dgm:prSet presAssocID="{B2F54477-C84F-4B9B-8BE9-F3406BDA7376}" presName="space" presStyleCnt="0"/>
      <dgm:spPr/>
      <dgm:t>
        <a:bodyPr/>
        <a:lstStyle/>
        <a:p>
          <a:endParaRPr lang="ru-RU"/>
        </a:p>
      </dgm:t>
    </dgm:pt>
    <dgm:pt modelId="{A3140C72-519A-4A72-971F-4A916BE35A56}" type="pres">
      <dgm:prSet presAssocID="{69CEBA6D-ADCA-402F-AA40-54986B0702B0}" presName="composite" presStyleCnt="0"/>
      <dgm:spPr/>
      <dgm:t>
        <a:bodyPr/>
        <a:lstStyle/>
        <a:p>
          <a:endParaRPr lang="ru-RU"/>
        </a:p>
      </dgm:t>
    </dgm:pt>
    <dgm:pt modelId="{E3887EE1-5A86-4A7C-A474-7412233A3D85}" type="pres">
      <dgm:prSet presAssocID="{69CEBA6D-ADCA-402F-AA40-54986B0702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BB5C0-05DF-4226-AFEC-952AE3B35F41}" type="pres">
      <dgm:prSet presAssocID="{69CEBA6D-ADCA-402F-AA40-54986B0702B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96659-031C-4807-B8D2-48571BA4635E}" type="presOf" srcId="{BFC424DE-817C-4819-8753-06CD2805D8E1}" destId="{12456D80-97E0-439F-8CDE-D8D9AF4023F2}" srcOrd="0" destOrd="0" presId="urn:microsoft.com/office/officeart/2005/8/layout/hList1"/>
    <dgm:cxn modelId="{2E0A3385-2076-42F7-ABD5-C2CB04714B5C}" srcId="{69CEBA6D-ADCA-402F-AA40-54986B0702B0}" destId="{D66EF294-E873-4066-B261-22A5009768F1}" srcOrd="0" destOrd="0" parTransId="{A3DA0054-D7AD-4761-B0F2-64FB9EFE5933}" sibTransId="{8A503B30-13B3-4C82-817D-DF82F827724B}"/>
    <dgm:cxn modelId="{A10742A4-4AFA-4DFA-B478-6B51387C80DA}" srcId="{BFC424DE-817C-4819-8753-06CD2805D8E1}" destId="{42A9D490-0DAA-41C9-89AD-B3FFC39B390A}" srcOrd="12" destOrd="0" parTransId="{6EAC18E1-0960-4966-BB4E-D0EBCBCDE5BF}" sibTransId="{3266F1D3-3D74-4BCF-BE0A-9396F1E03F70}"/>
    <dgm:cxn modelId="{AE1EF04C-9A65-478F-830E-76497DFB7611}" type="presOf" srcId="{BCCC49BF-7234-4BEC-B379-97E11B744B26}" destId="{8AD5E1E7-D0ED-4F57-BDE2-5CCFC15011AF}" srcOrd="0" destOrd="10" presId="urn:microsoft.com/office/officeart/2005/8/layout/hList1"/>
    <dgm:cxn modelId="{A626AFAF-AE58-464D-810B-0A00FEBF151A}" type="presOf" srcId="{C90BFD71-917A-4346-ABDD-9413E7DED5DC}" destId="{8F801316-BE4C-43FA-8C86-48876968ADA1}" srcOrd="0" destOrd="0" presId="urn:microsoft.com/office/officeart/2005/8/layout/hList1"/>
    <dgm:cxn modelId="{AC2CA154-44C0-439C-BB03-DA03907ECF4A}" type="presOf" srcId="{90999C16-060A-43E7-A5C1-2E1E063B3BDD}" destId="{8F801316-BE4C-43FA-8C86-48876968ADA1}" srcOrd="0" destOrd="7" presId="urn:microsoft.com/office/officeart/2005/8/layout/hList1"/>
    <dgm:cxn modelId="{240235A2-F173-4FD9-943E-4C94A639CFD8}" srcId="{8DA39552-7EE1-4FFC-B2A6-7B405B9CC563}" destId="{6E985D5E-CF3C-44A7-900F-0CE2B397E8A5}" srcOrd="0" destOrd="0" parTransId="{6D389506-514D-4682-AF1E-4D2045F6B925}" sibTransId="{A28BFF87-8107-4697-AA22-7F06E2987DFF}"/>
    <dgm:cxn modelId="{26BBD859-2B37-478D-AD54-D0CDCA3FE89A}" type="presOf" srcId="{F83089EB-5F40-4C20-B1CE-A867FACF1BE6}" destId="{8AD5E1E7-D0ED-4F57-BDE2-5CCFC15011AF}" srcOrd="0" destOrd="11" presId="urn:microsoft.com/office/officeart/2005/8/layout/hList1"/>
    <dgm:cxn modelId="{989C8973-4BBD-4452-978E-37DF3BFCC790}" type="presOf" srcId="{4DE837F9-29C8-42DF-9F3A-1F973129CF7B}" destId="{B942162B-DBCA-4CBA-8F1A-BBDB694ABA83}" srcOrd="0" destOrd="4" presId="urn:microsoft.com/office/officeart/2005/8/layout/hList1"/>
    <dgm:cxn modelId="{FF488073-0202-4C05-A108-53BB55412768}" srcId="{BFC424DE-817C-4819-8753-06CD2805D8E1}" destId="{46FF52BE-289B-4893-99AE-E23B74006337}" srcOrd="10" destOrd="0" parTransId="{E126688F-861A-46D8-9C92-08AFAAD3FABB}" sibTransId="{DE64ABF0-A081-46D1-BD6B-C1A6602B9446}"/>
    <dgm:cxn modelId="{5B784025-922D-4FC2-B5DD-B17A23553E44}" type="presOf" srcId="{95F10A88-81E2-41F5-B3A7-19DE4DB6055F}" destId="{8F801316-BE4C-43FA-8C86-48876968ADA1}" srcOrd="0" destOrd="6" presId="urn:microsoft.com/office/officeart/2005/8/layout/hList1"/>
    <dgm:cxn modelId="{737C7DAB-2B07-4858-BB5D-D6CD908A55E3}" srcId="{78364A11-497E-4981-8A05-ADAB709229D9}" destId="{24753A0E-EBC4-4F1E-9313-AD8C3DBBF37A}" srcOrd="0" destOrd="0" parTransId="{766D8CC6-B52D-4C09-A20D-748BAC0B1E96}" sibTransId="{EA2B0680-7671-41A5-882E-18D54BA5B11A}"/>
    <dgm:cxn modelId="{4AEA3E4E-537A-4E80-9E3E-1D9C5C8050FD}" srcId="{78364A11-497E-4981-8A05-ADAB709229D9}" destId="{CBB73601-37F9-4C91-B68A-142BDAFD7857}" srcOrd="1" destOrd="0" parTransId="{FC984410-5B23-4967-A572-44A0C7376C66}" sibTransId="{9DDCA0BA-A16B-4E6A-AF7E-F9131BE4AE5E}"/>
    <dgm:cxn modelId="{B2A64BCF-A52E-482D-92D7-441CA2FB5154}" type="presOf" srcId="{808A35AC-9121-4AF3-B7CF-91AA3010A142}" destId="{8AD5E1E7-D0ED-4F57-BDE2-5CCFC15011AF}" srcOrd="0" destOrd="1" presId="urn:microsoft.com/office/officeart/2005/8/layout/hList1"/>
    <dgm:cxn modelId="{055B9030-88AB-477F-9B21-875B35CAF4B1}" type="presOf" srcId="{A9F7290A-14CA-4300-9988-BC5186337707}" destId="{8AD5E1E7-D0ED-4F57-BDE2-5CCFC15011AF}" srcOrd="0" destOrd="2" presId="urn:microsoft.com/office/officeart/2005/8/layout/hList1"/>
    <dgm:cxn modelId="{23D4215E-BF03-4DBE-902C-7C9C06AA624D}" srcId="{8DA39552-7EE1-4FFC-B2A6-7B405B9CC563}" destId="{1B1997CB-2AE2-4022-B0E2-72E84D9FD563}" srcOrd="12" destOrd="0" parTransId="{4A5D069F-4DF9-4147-BE87-0B80DF3C7B95}" sibTransId="{5D76B725-97C6-4618-BA2D-D7B12C580DD3}"/>
    <dgm:cxn modelId="{8EC52B1B-5237-4593-A2A4-C2FC75D88654}" srcId="{FAAD95EC-E30A-4026-9C8E-FA8D64ECEFFC}" destId="{BFC424DE-817C-4819-8753-06CD2805D8E1}" srcOrd="2" destOrd="0" parTransId="{6D504D3F-9F19-45DA-9A74-47584AF09884}" sibTransId="{B2F54477-C84F-4B9B-8BE9-F3406BDA7376}"/>
    <dgm:cxn modelId="{E9BBE6F5-580D-419B-9279-34278C57813C}" type="presOf" srcId="{D7AE03CD-4B28-4A8E-AE25-0FFD014EA421}" destId="{8F801316-BE4C-43FA-8C86-48876968ADA1}" srcOrd="0" destOrd="5" presId="urn:microsoft.com/office/officeart/2005/8/layout/hList1"/>
    <dgm:cxn modelId="{1B435303-B3DB-4CD0-99E1-575D146FBA66}" srcId="{FAAD95EC-E30A-4026-9C8E-FA8D64ECEFFC}" destId="{69CEBA6D-ADCA-402F-AA40-54986B0702B0}" srcOrd="3" destOrd="0" parTransId="{7BEF7523-64C3-49A6-9895-F76FB3A5A08F}" sibTransId="{81B33705-1D23-4DD3-BF7D-4C7D8D5D8087}"/>
    <dgm:cxn modelId="{D6B5DE13-DEE3-4012-9BF2-7505ADD0C53F}" srcId="{8DA39552-7EE1-4FFC-B2A6-7B405B9CC563}" destId="{7CBE1B7C-A181-4E26-856A-A641754EA6BD}" srcOrd="7" destOrd="0" parTransId="{B4161070-DB10-4A61-B2D3-822781ADD233}" sibTransId="{68E59AD3-0604-4B28-982D-C285EBCE7258}"/>
    <dgm:cxn modelId="{D5DD5FD8-9785-4A8A-891D-03F750267A32}" srcId="{BFC424DE-817C-4819-8753-06CD2805D8E1}" destId="{D529575F-6A8A-4AE4-9DF1-12ECEC044A1F}" srcOrd="9" destOrd="0" parTransId="{429D68A4-7172-4046-9CD1-D435DA859E95}" sibTransId="{18C78312-7CB8-40B4-8C1B-78740014D063}"/>
    <dgm:cxn modelId="{323AA841-8FE5-4F3F-A599-1926A43677C7}" type="presOf" srcId="{1DF416EC-753C-4F1E-B6B7-6038CED56349}" destId="{8AD5E1E7-D0ED-4F57-BDE2-5CCFC15011AF}" srcOrd="0" destOrd="6" presId="urn:microsoft.com/office/officeart/2005/8/layout/hList1"/>
    <dgm:cxn modelId="{18DEDCEC-FAFE-4D18-BF48-F48453C30388}" srcId="{BFC424DE-817C-4819-8753-06CD2805D8E1}" destId="{6EAFA814-626A-40C0-A364-6A2487D5434B}" srcOrd="4" destOrd="0" parTransId="{92A17A08-0334-44F5-9E09-5CD61DFA2B4D}" sibTransId="{7359D97C-B4FB-45C6-98B7-115356411331}"/>
    <dgm:cxn modelId="{0875E661-DE80-442F-AE56-BE50FAF5527F}" type="presOf" srcId="{CBB73601-37F9-4C91-B68A-142BDAFD7857}" destId="{B942162B-DBCA-4CBA-8F1A-BBDB694ABA83}" srcOrd="0" destOrd="1" presId="urn:microsoft.com/office/officeart/2005/8/layout/hList1"/>
    <dgm:cxn modelId="{A64771EE-5AAC-4C6F-83FC-394F89F33C67}" type="presOf" srcId="{8DA39552-7EE1-4FFC-B2A6-7B405B9CC563}" destId="{7FD5004A-7178-4E4A-B857-1FA09BF18100}" srcOrd="0" destOrd="0" presId="urn:microsoft.com/office/officeart/2005/8/layout/hList1"/>
    <dgm:cxn modelId="{D8E6552A-1891-41D0-94B6-3B1A9A63C2F8}" type="presOf" srcId="{9362E1B5-C945-47D2-8B87-D013FF3BDA06}" destId="{B942162B-DBCA-4CBA-8F1A-BBDB694ABA83}" srcOrd="0" destOrd="6" presId="urn:microsoft.com/office/officeart/2005/8/layout/hList1"/>
    <dgm:cxn modelId="{D73D4154-8583-4843-A1C4-26E8C0BD21A8}" srcId="{BFC424DE-817C-4819-8753-06CD2805D8E1}" destId="{95F10A88-81E2-41F5-B3A7-19DE4DB6055F}" srcOrd="6" destOrd="0" parTransId="{1FAADA1A-C181-4512-87D1-36ADF537DABD}" sibTransId="{4FDB0002-E553-4A7A-AED2-FB5F6473F5FD}"/>
    <dgm:cxn modelId="{922A7715-E125-4243-8EB8-687F3D1137C2}" srcId="{69CEBA6D-ADCA-402F-AA40-54986B0702B0}" destId="{4E24315A-6AAF-4B4F-9656-970E29FEB612}" srcOrd="2" destOrd="0" parTransId="{2A90694B-C3F7-4CB9-98A9-06FCE1EC4AE0}" sibTransId="{381CCC37-F92E-401C-A5BD-E7866C8A0401}"/>
    <dgm:cxn modelId="{A08C2645-5B54-47E7-BA8F-E7FF875352E0}" srcId="{69CEBA6D-ADCA-402F-AA40-54986B0702B0}" destId="{98768E0E-BC95-4501-895D-AED7F02A8EAA}" srcOrd="1" destOrd="0" parTransId="{707DF9A7-9841-45D8-9D08-72D7A4315D6C}" sibTransId="{4567293F-C0CE-488F-9E68-7E2684D16E2C}"/>
    <dgm:cxn modelId="{0DE260A4-CAA0-4EC3-A0FC-0E1E4865EAE7}" type="presOf" srcId="{78364A11-497E-4981-8A05-ADAB709229D9}" destId="{B131D6F2-01AF-413D-A463-18F18EA64439}" srcOrd="0" destOrd="0" presId="urn:microsoft.com/office/officeart/2005/8/layout/hList1"/>
    <dgm:cxn modelId="{95C4A6B8-716A-4930-95BC-B49DB6E59BD8}" type="presOf" srcId="{9A1897D1-D7D9-4204-A009-EA23C5E3271D}" destId="{8AD5E1E7-D0ED-4F57-BDE2-5CCFC15011AF}" srcOrd="0" destOrd="5" presId="urn:microsoft.com/office/officeart/2005/8/layout/hList1"/>
    <dgm:cxn modelId="{E35766BA-8FD4-46B2-9EC7-64A9DEE5A98E}" srcId="{BFC424DE-817C-4819-8753-06CD2805D8E1}" destId="{C90BFD71-917A-4346-ABDD-9413E7DED5DC}" srcOrd="0" destOrd="0" parTransId="{774F5EAB-D996-477E-B8E4-C29D2DDD55D2}" sibTransId="{F0BCC675-DC10-456B-B034-31F37BB7DB71}"/>
    <dgm:cxn modelId="{D55A2BEB-F8D1-427A-AE22-42A9FC5B8A62}" type="presOf" srcId="{4E24315A-6AAF-4B4F-9656-970E29FEB612}" destId="{91FBB5C0-05DF-4226-AFEC-952AE3B35F41}" srcOrd="0" destOrd="2" presId="urn:microsoft.com/office/officeart/2005/8/layout/hList1"/>
    <dgm:cxn modelId="{784F95EA-CE0F-4BC3-98EF-DA6B81C7F77C}" type="presOf" srcId="{AE0A5BB4-4A1D-43C2-AA8C-823C2014DBFD}" destId="{B942162B-DBCA-4CBA-8F1A-BBDB694ABA83}" srcOrd="0" destOrd="5" presId="urn:microsoft.com/office/officeart/2005/8/layout/hList1"/>
    <dgm:cxn modelId="{6F00D290-054F-491D-8759-8AB9C6A97728}" type="presOf" srcId="{AF1797C8-3639-4259-8C34-31F0543E9E69}" destId="{8AD5E1E7-D0ED-4F57-BDE2-5CCFC15011AF}" srcOrd="0" destOrd="4" presId="urn:microsoft.com/office/officeart/2005/8/layout/hList1"/>
    <dgm:cxn modelId="{CEAADA39-36C9-4D17-ADCC-7DADF2A1219F}" type="presOf" srcId="{D66EF294-E873-4066-B261-22A5009768F1}" destId="{91FBB5C0-05DF-4226-AFEC-952AE3B35F41}" srcOrd="0" destOrd="0" presId="urn:microsoft.com/office/officeart/2005/8/layout/hList1"/>
    <dgm:cxn modelId="{3A514E40-2414-49B1-8639-BDB7A2209BF8}" srcId="{78364A11-497E-4981-8A05-ADAB709229D9}" destId="{1251528F-327A-4771-AF4B-B0CE770F22B8}" srcOrd="3" destOrd="0" parTransId="{CDDF1492-8A91-4A12-8D36-9312B95E22C2}" sibTransId="{7785010D-756C-4C08-A493-6FB6EFE0D268}"/>
    <dgm:cxn modelId="{206A566C-7D66-4DC2-BADB-EB92254390B9}" srcId="{78364A11-497E-4981-8A05-ADAB709229D9}" destId="{CA513AD3-BCF0-44DC-B127-91C36CB7D4CB}" srcOrd="2" destOrd="0" parTransId="{96C49CC0-0A7E-4A16-9876-646CB092650D}" sibTransId="{85413A50-6187-4DFD-AA04-73832956B1E5}"/>
    <dgm:cxn modelId="{36DEAB18-BE86-41D7-B98B-BDADBC5B463A}" type="presOf" srcId="{3CC9CD32-C5ED-47CE-8F19-3D5CF7C4A24E}" destId="{8AD5E1E7-D0ED-4F57-BDE2-5CCFC15011AF}" srcOrd="0" destOrd="9" presId="urn:microsoft.com/office/officeart/2005/8/layout/hList1"/>
    <dgm:cxn modelId="{2F1859A3-6003-4099-AB62-979DA1F029F9}" srcId="{8DA39552-7EE1-4FFC-B2A6-7B405B9CC563}" destId="{9A1897D1-D7D9-4204-A009-EA23C5E3271D}" srcOrd="5" destOrd="0" parTransId="{B40107B5-478E-4E8B-8F0F-CF62F59DA563}" sibTransId="{205E717E-A642-47D6-9A16-0DDCDFBEE42D}"/>
    <dgm:cxn modelId="{2594F3CF-8600-4434-863A-7F32646A51CA}" srcId="{8DA39552-7EE1-4FFC-B2A6-7B405B9CC563}" destId="{BC6986EC-B0F7-4B92-B285-98A5B9E83649}" srcOrd="8" destOrd="0" parTransId="{314B30BE-0BB8-4976-9E84-7270CAEA2744}" sibTransId="{3FC46597-4258-433E-A13A-6CEAC8DB70DD}"/>
    <dgm:cxn modelId="{F8300B5B-CD5C-4093-A36F-ED8D973D10B6}" type="presOf" srcId="{1B1997CB-2AE2-4022-B0E2-72E84D9FD563}" destId="{8AD5E1E7-D0ED-4F57-BDE2-5CCFC15011AF}" srcOrd="0" destOrd="12" presId="urn:microsoft.com/office/officeart/2005/8/layout/hList1"/>
    <dgm:cxn modelId="{7566C45E-E4BF-43C7-BD30-D59267E3E2B5}" srcId="{FAAD95EC-E30A-4026-9C8E-FA8D64ECEFFC}" destId="{78364A11-497E-4981-8A05-ADAB709229D9}" srcOrd="0" destOrd="0" parTransId="{1700A794-9DFE-420C-808F-47C351E1EE37}" sibTransId="{47F08A13-41F7-44B2-8DB8-48975F94919F}"/>
    <dgm:cxn modelId="{0ACBCC48-FFA6-407B-840E-B407B0E04651}" type="presOf" srcId="{FDEFA6F2-48C1-4DD4-81C7-A73B1EE92F3D}" destId="{8AD5E1E7-D0ED-4F57-BDE2-5CCFC15011AF}" srcOrd="0" destOrd="13" presId="urn:microsoft.com/office/officeart/2005/8/layout/hList1"/>
    <dgm:cxn modelId="{11C0D255-777F-4C14-AABB-1AFCB56C05CF}" srcId="{8DA39552-7EE1-4FFC-B2A6-7B405B9CC563}" destId="{1DF416EC-753C-4F1E-B6B7-6038CED56349}" srcOrd="6" destOrd="0" parTransId="{4B7C36D6-B011-4F7D-B3A1-B3E2782E16F1}" sibTransId="{3BF726BD-C54D-4375-B3DB-9AFF4FEBA75F}"/>
    <dgm:cxn modelId="{8132562E-8BFA-412C-B37A-0FC0658F2213}" srcId="{8DA39552-7EE1-4FFC-B2A6-7B405B9CC563}" destId="{F83089EB-5F40-4C20-B1CE-A867FACF1BE6}" srcOrd="11" destOrd="0" parTransId="{A2F945F6-B1D8-4977-8755-A0E53D4E98D3}" sibTransId="{F070DBC6-7025-43CF-AAB7-410F13532743}"/>
    <dgm:cxn modelId="{F6BD5368-F981-4170-B89D-2E939CD5B612}" type="presOf" srcId="{B3ABCF2A-78B0-41EC-9E55-D43D3B638D82}" destId="{8F801316-BE4C-43FA-8C86-48876968ADA1}" srcOrd="0" destOrd="3" presId="urn:microsoft.com/office/officeart/2005/8/layout/hList1"/>
    <dgm:cxn modelId="{A852D216-1FCB-40DD-8FAA-49C8A0D02917}" srcId="{BFC424DE-817C-4819-8753-06CD2805D8E1}" destId="{90999C16-060A-43E7-A5C1-2E1E063B3BDD}" srcOrd="7" destOrd="0" parTransId="{12D56981-9180-495D-B8A8-402E8BA4F1D8}" sibTransId="{550DB52C-404B-4BB1-AC34-67676DC1378B}"/>
    <dgm:cxn modelId="{81495762-1906-4158-A2A6-93327C30FE96}" type="presOf" srcId="{9C728D6D-28B5-429C-A744-F0E2B1DAA13E}" destId="{8AD5E1E7-D0ED-4F57-BDE2-5CCFC15011AF}" srcOrd="0" destOrd="3" presId="urn:microsoft.com/office/officeart/2005/8/layout/hList1"/>
    <dgm:cxn modelId="{C7BD190A-A93A-4B4F-9478-382214A774D2}" srcId="{BFC424DE-817C-4819-8753-06CD2805D8E1}" destId="{88300014-9B14-494B-99C3-4B1ABE4F650E}" srcOrd="1" destOrd="0" parTransId="{FE948096-DC08-4DE2-AD59-796B6F08DED8}" sibTransId="{BB28219B-FCAA-4EB9-9007-830A5D8E8F6D}"/>
    <dgm:cxn modelId="{0D9768DB-06B7-41E0-899A-195721B1A684}" type="presOf" srcId="{88300014-9B14-494B-99C3-4B1ABE4F650E}" destId="{8F801316-BE4C-43FA-8C86-48876968ADA1}" srcOrd="0" destOrd="1" presId="urn:microsoft.com/office/officeart/2005/8/layout/hList1"/>
    <dgm:cxn modelId="{995FFB00-DED9-4B77-AA37-EF90EF6CF2D3}" srcId="{78364A11-497E-4981-8A05-ADAB709229D9}" destId="{9362E1B5-C945-47D2-8B87-D013FF3BDA06}" srcOrd="6" destOrd="0" parTransId="{EE2F5D11-85AA-4E16-9DDD-129A07635381}" sibTransId="{77AAEC8C-93B3-431B-B271-DE5735DC27F9}"/>
    <dgm:cxn modelId="{F4948FEE-4476-41CA-8A6A-BDC0D3F06886}" srcId="{BFC424DE-817C-4819-8753-06CD2805D8E1}" destId="{DC6F5248-AEE2-48FE-8A3B-A3328D34F5F3}" srcOrd="2" destOrd="0" parTransId="{75A91601-71F3-44C9-B0DF-AF881FA8FB58}" sibTransId="{8FCFC9A7-C26E-4051-8E1C-19644D8E87BB}"/>
    <dgm:cxn modelId="{5B797FA5-A8BE-44BC-B030-539C4986D044}" srcId="{BFC424DE-817C-4819-8753-06CD2805D8E1}" destId="{D7AE03CD-4B28-4A8E-AE25-0FFD014EA421}" srcOrd="5" destOrd="0" parTransId="{5F9B2B15-3A1D-42F0-B21D-1B7504C6B905}" sibTransId="{C862503A-952C-4686-90A4-1D478F5DDD2A}"/>
    <dgm:cxn modelId="{9BA9D4A7-0C4E-4B87-9C1B-64CB80C7038D}" srcId="{78364A11-497E-4981-8A05-ADAB709229D9}" destId="{4DE837F9-29C8-42DF-9F3A-1F973129CF7B}" srcOrd="4" destOrd="0" parTransId="{8F92745C-0180-4A6F-B63D-41FB0165C054}" sibTransId="{EF7B22D3-D213-4EA6-8016-0D42D962DBA2}"/>
    <dgm:cxn modelId="{EBFC37D1-4E30-4E3C-9673-B54469849905}" srcId="{8DA39552-7EE1-4FFC-B2A6-7B405B9CC563}" destId="{BCCC49BF-7234-4BEC-B379-97E11B744B26}" srcOrd="10" destOrd="0" parTransId="{B0FC61BB-87AF-4E7F-9F62-50F247D17397}" sibTransId="{F05C36D2-5B4D-420B-8AF5-C0FDD2535363}"/>
    <dgm:cxn modelId="{98DDCF34-FCB8-4C70-9E05-A6EA8DB3B28A}" type="presOf" srcId="{6E985D5E-CF3C-44A7-900F-0CE2B397E8A5}" destId="{8AD5E1E7-D0ED-4F57-BDE2-5CCFC15011AF}" srcOrd="0" destOrd="0" presId="urn:microsoft.com/office/officeart/2005/8/layout/hList1"/>
    <dgm:cxn modelId="{2BCA9CA8-7246-43C6-9473-3450B194AD91}" type="presOf" srcId="{42A9D490-0DAA-41C9-89AD-B3FFC39B390A}" destId="{8F801316-BE4C-43FA-8C86-48876968ADA1}" srcOrd="0" destOrd="12" presId="urn:microsoft.com/office/officeart/2005/8/layout/hList1"/>
    <dgm:cxn modelId="{21E2A4CA-5A4C-4273-BA55-0E0E7AEE9940}" type="presOf" srcId="{6EAFA814-626A-40C0-A364-6A2487D5434B}" destId="{8F801316-BE4C-43FA-8C86-48876968ADA1}" srcOrd="0" destOrd="4" presId="urn:microsoft.com/office/officeart/2005/8/layout/hList1"/>
    <dgm:cxn modelId="{A87BDA87-EAD1-4CA2-8A8B-C2DFEC203C26}" type="presOf" srcId="{D529575F-6A8A-4AE4-9DF1-12ECEC044A1F}" destId="{8F801316-BE4C-43FA-8C86-48876968ADA1}" srcOrd="0" destOrd="9" presId="urn:microsoft.com/office/officeart/2005/8/layout/hList1"/>
    <dgm:cxn modelId="{93AF77A2-2344-404F-B21A-376B6042D4BA}" srcId="{8DA39552-7EE1-4FFC-B2A6-7B405B9CC563}" destId="{AF1797C8-3639-4259-8C34-31F0543E9E69}" srcOrd="4" destOrd="0" parTransId="{108D1163-45C6-4DFD-B705-4641E37D678B}" sibTransId="{2E828E51-04D4-4443-885A-3C964A1299FE}"/>
    <dgm:cxn modelId="{ACE6E73A-6F58-4C15-A732-5098E9D947A4}" type="presOf" srcId="{1251528F-327A-4771-AF4B-B0CE770F22B8}" destId="{B942162B-DBCA-4CBA-8F1A-BBDB694ABA83}" srcOrd="0" destOrd="3" presId="urn:microsoft.com/office/officeart/2005/8/layout/hList1"/>
    <dgm:cxn modelId="{A6A16E72-5869-496E-91E2-2E09F58530AC}" type="presOf" srcId="{46FF52BE-289B-4893-99AE-E23B74006337}" destId="{8F801316-BE4C-43FA-8C86-48876968ADA1}" srcOrd="0" destOrd="10" presId="urn:microsoft.com/office/officeart/2005/8/layout/hList1"/>
    <dgm:cxn modelId="{5901E76B-3411-42F0-9B34-E021565AF32F}" type="presOf" srcId="{FAAD95EC-E30A-4026-9C8E-FA8D64ECEFFC}" destId="{C60F6346-82CB-4F5A-A868-FC53294D398F}" srcOrd="0" destOrd="0" presId="urn:microsoft.com/office/officeart/2005/8/layout/hList1"/>
    <dgm:cxn modelId="{271D26B7-E971-4E1F-AC8B-FA9330AFCC43}" type="presOf" srcId="{98768E0E-BC95-4501-895D-AED7F02A8EAA}" destId="{91FBB5C0-05DF-4226-AFEC-952AE3B35F41}" srcOrd="0" destOrd="1" presId="urn:microsoft.com/office/officeart/2005/8/layout/hList1"/>
    <dgm:cxn modelId="{366BFEC6-5277-4245-85E9-20668AAEC711}" srcId="{FAAD95EC-E30A-4026-9C8E-FA8D64ECEFFC}" destId="{8DA39552-7EE1-4FFC-B2A6-7B405B9CC563}" srcOrd="1" destOrd="0" parTransId="{130A5047-A789-4A0B-A495-9B5AE894A4B8}" sibTransId="{E78DE702-BB73-4867-B54C-41ED0C416EBE}"/>
    <dgm:cxn modelId="{E3B367D6-03FB-4FA2-B884-7C7F7ABC7C91}" srcId="{BFC424DE-817C-4819-8753-06CD2805D8E1}" destId="{40022072-80E9-4F08-83FA-CE07B53FC0E7}" srcOrd="8" destOrd="0" parTransId="{041F909E-262B-4048-AC75-F202E27E448C}" sibTransId="{304D5F3B-A574-4CEE-A193-F5025E8F4543}"/>
    <dgm:cxn modelId="{560E0D36-20A0-4236-B9EB-17CE4FD892E0}" type="presOf" srcId="{7CBE1B7C-A181-4E26-856A-A641754EA6BD}" destId="{8AD5E1E7-D0ED-4F57-BDE2-5CCFC15011AF}" srcOrd="0" destOrd="7" presId="urn:microsoft.com/office/officeart/2005/8/layout/hList1"/>
    <dgm:cxn modelId="{A30BC7F5-37C8-4C99-AADD-760FFFAB1DAC}" srcId="{8DA39552-7EE1-4FFC-B2A6-7B405B9CC563}" destId="{3CC9CD32-C5ED-47CE-8F19-3D5CF7C4A24E}" srcOrd="9" destOrd="0" parTransId="{32611838-1D9C-4998-B87A-9404F8AAA96B}" sibTransId="{76BD37DF-4C53-47D3-A7C4-380D982FED61}"/>
    <dgm:cxn modelId="{5D880535-9567-4824-8D33-A8C5E3C9A65A}" type="presOf" srcId="{DC6F5248-AEE2-48FE-8A3B-A3328D34F5F3}" destId="{8F801316-BE4C-43FA-8C86-48876968ADA1}" srcOrd="0" destOrd="2" presId="urn:microsoft.com/office/officeart/2005/8/layout/hList1"/>
    <dgm:cxn modelId="{76F138E9-EF4D-424D-AEFB-879D2B51C2C8}" type="presOf" srcId="{69CEBA6D-ADCA-402F-AA40-54986B0702B0}" destId="{E3887EE1-5A86-4A7C-A474-7412233A3D85}" srcOrd="0" destOrd="0" presId="urn:microsoft.com/office/officeart/2005/8/layout/hList1"/>
    <dgm:cxn modelId="{2F18B2D4-4CB6-4E92-BFBD-7D7F6AAB9231}" srcId="{8DA39552-7EE1-4FFC-B2A6-7B405B9CC563}" destId="{A9F7290A-14CA-4300-9988-BC5186337707}" srcOrd="2" destOrd="0" parTransId="{37876A16-BC83-4170-9A94-A0266C504B3A}" sibTransId="{8014886C-B559-4102-91DC-9B29DC1AA2E6}"/>
    <dgm:cxn modelId="{0A8AEDB1-61C9-41C1-9E18-7D6DE8AD1726}" type="presOf" srcId="{24753A0E-EBC4-4F1E-9313-AD8C3DBBF37A}" destId="{B942162B-DBCA-4CBA-8F1A-BBDB694ABA83}" srcOrd="0" destOrd="0" presId="urn:microsoft.com/office/officeart/2005/8/layout/hList1"/>
    <dgm:cxn modelId="{7690828F-6DBD-45B8-AE31-E6F2F28B9718}" srcId="{8DA39552-7EE1-4FFC-B2A6-7B405B9CC563}" destId="{808A35AC-9121-4AF3-B7CF-91AA3010A142}" srcOrd="1" destOrd="0" parTransId="{FC603C08-14B9-43FC-8DB6-15A5AD3F563A}" sibTransId="{E4651A83-DF23-4C74-B677-2EC922593325}"/>
    <dgm:cxn modelId="{F0E5CE03-BBE9-401B-9CAC-3718A99DAAE5}" type="presOf" srcId="{BC6986EC-B0F7-4B92-B285-98A5B9E83649}" destId="{8AD5E1E7-D0ED-4F57-BDE2-5CCFC15011AF}" srcOrd="0" destOrd="8" presId="urn:microsoft.com/office/officeart/2005/8/layout/hList1"/>
    <dgm:cxn modelId="{E6F9ADFF-036B-46DA-88B6-83A9BFA0525B}" srcId="{8DA39552-7EE1-4FFC-B2A6-7B405B9CC563}" destId="{9C728D6D-28B5-429C-A744-F0E2B1DAA13E}" srcOrd="3" destOrd="0" parTransId="{93A49878-4325-44D8-83E4-686AB0558352}" sibTransId="{5D7CED49-41F9-40D3-A25F-F97E918AEA3D}"/>
    <dgm:cxn modelId="{A6E6E0CE-D931-4E98-9976-344D7D688703}" srcId="{BFC424DE-817C-4819-8753-06CD2805D8E1}" destId="{81D7AAD3-806C-4996-BEDF-D5B82A1AA66F}" srcOrd="11" destOrd="0" parTransId="{49ED31F9-E906-4746-B475-3712A6D8725D}" sibTransId="{1B59A0B1-85AA-4CE3-9223-1F6C6A8B2ED0}"/>
    <dgm:cxn modelId="{27AB9B63-62B8-4DD1-A5C2-0690A81F97A0}" type="presOf" srcId="{CA513AD3-BCF0-44DC-B127-91C36CB7D4CB}" destId="{B942162B-DBCA-4CBA-8F1A-BBDB694ABA83}" srcOrd="0" destOrd="2" presId="urn:microsoft.com/office/officeart/2005/8/layout/hList1"/>
    <dgm:cxn modelId="{C8FFBB8F-9605-49AC-B1D5-E326D98BFC53}" srcId="{BFC424DE-817C-4819-8753-06CD2805D8E1}" destId="{B3ABCF2A-78B0-41EC-9E55-D43D3B638D82}" srcOrd="3" destOrd="0" parTransId="{732AC785-C5D0-453C-A345-5B01731E77C4}" sibTransId="{DF56BE8E-E998-48AB-8F2D-0BDA7CC4172A}"/>
    <dgm:cxn modelId="{56CA3CC4-AA53-4634-858E-59F5053B8854}" srcId="{78364A11-497E-4981-8A05-ADAB709229D9}" destId="{AE0A5BB4-4A1D-43C2-AA8C-823C2014DBFD}" srcOrd="5" destOrd="0" parTransId="{CDF7DEDE-B307-4122-9A6E-879B958C95D3}" sibTransId="{FD379217-7E38-422D-A27E-D39B40D594F7}"/>
    <dgm:cxn modelId="{E8C0B5E7-3C51-459F-9589-662FD442873C}" type="presOf" srcId="{40022072-80E9-4F08-83FA-CE07B53FC0E7}" destId="{8F801316-BE4C-43FA-8C86-48876968ADA1}" srcOrd="0" destOrd="8" presId="urn:microsoft.com/office/officeart/2005/8/layout/hList1"/>
    <dgm:cxn modelId="{AAD45830-127A-4E8C-ABBB-48265193CBFB}" type="presOf" srcId="{81D7AAD3-806C-4996-BEDF-D5B82A1AA66F}" destId="{8F801316-BE4C-43FA-8C86-48876968ADA1}" srcOrd="0" destOrd="11" presId="urn:microsoft.com/office/officeart/2005/8/layout/hList1"/>
    <dgm:cxn modelId="{E157A66A-F984-4313-A72B-D2FE1280C723}" srcId="{8DA39552-7EE1-4FFC-B2A6-7B405B9CC563}" destId="{FDEFA6F2-48C1-4DD4-81C7-A73B1EE92F3D}" srcOrd="13" destOrd="0" parTransId="{6799235A-D64A-4A34-809E-8639CBBF7EC0}" sibTransId="{BB7E4F2A-0929-43EC-8A55-4711267A09ED}"/>
    <dgm:cxn modelId="{DFF59D0A-62C8-490D-99BA-863F167F19E1}" type="presParOf" srcId="{C60F6346-82CB-4F5A-A868-FC53294D398F}" destId="{83CA571D-9D41-4D78-BB96-14E258D16789}" srcOrd="0" destOrd="0" presId="urn:microsoft.com/office/officeart/2005/8/layout/hList1"/>
    <dgm:cxn modelId="{EBBFF180-B7AF-4D95-AA69-55E9A826490F}" type="presParOf" srcId="{83CA571D-9D41-4D78-BB96-14E258D16789}" destId="{B131D6F2-01AF-413D-A463-18F18EA64439}" srcOrd="0" destOrd="0" presId="urn:microsoft.com/office/officeart/2005/8/layout/hList1"/>
    <dgm:cxn modelId="{BB8FB34C-9C22-41B6-86C3-155B278A110E}" type="presParOf" srcId="{83CA571D-9D41-4D78-BB96-14E258D16789}" destId="{B942162B-DBCA-4CBA-8F1A-BBDB694ABA83}" srcOrd="1" destOrd="0" presId="urn:microsoft.com/office/officeart/2005/8/layout/hList1"/>
    <dgm:cxn modelId="{D79EAF36-A677-4B31-BD18-BD83EB568126}" type="presParOf" srcId="{C60F6346-82CB-4F5A-A868-FC53294D398F}" destId="{9AE9D502-775D-410F-873D-A219C554F00B}" srcOrd="1" destOrd="0" presId="urn:microsoft.com/office/officeart/2005/8/layout/hList1"/>
    <dgm:cxn modelId="{8C59ED26-C888-4EDF-A39B-A362F640D0A2}" type="presParOf" srcId="{C60F6346-82CB-4F5A-A868-FC53294D398F}" destId="{F7D945ED-5266-49B5-A69E-8F10AA76932F}" srcOrd="2" destOrd="0" presId="urn:microsoft.com/office/officeart/2005/8/layout/hList1"/>
    <dgm:cxn modelId="{9B7FBC36-F40B-49A2-AF28-337F87DA9D21}" type="presParOf" srcId="{F7D945ED-5266-49B5-A69E-8F10AA76932F}" destId="{7FD5004A-7178-4E4A-B857-1FA09BF18100}" srcOrd="0" destOrd="0" presId="urn:microsoft.com/office/officeart/2005/8/layout/hList1"/>
    <dgm:cxn modelId="{5814E35E-DD3D-449D-8F6E-2F0EFC575E3F}" type="presParOf" srcId="{F7D945ED-5266-49B5-A69E-8F10AA76932F}" destId="{8AD5E1E7-D0ED-4F57-BDE2-5CCFC15011AF}" srcOrd="1" destOrd="0" presId="urn:microsoft.com/office/officeart/2005/8/layout/hList1"/>
    <dgm:cxn modelId="{49A355E1-35BC-42AF-A66B-F1421710C518}" type="presParOf" srcId="{C60F6346-82CB-4F5A-A868-FC53294D398F}" destId="{65EDF84F-F5D4-492E-9C3E-FEC6783B0C83}" srcOrd="3" destOrd="0" presId="urn:microsoft.com/office/officeart/2005/8/layout/hList1"/>
    <dgm:cxn modelId="{F81204A4-9B16-44E7-8865-0373BC3E2F9C}" type="presParOf" srcId="{C60F6346-82CB-4F5A-A868-FC53294D398F}" destId="{CDE40D14-5F91-431E-BC00-A500070DE9BB}" srcOrd="4" destOrd="0" presId="urn:microsoft.com/office/officeart/2005/8/layout/hList1"/>
    <dgm:cxn modelId="{467C1091-5577-4AF8-9467-54D900EA5BFB}" type="presParOf" srcId="{CDE40D14-5F91-431E-BC00-A500070DE9BB}" destId="{12456D80-97E0-439F-8CDE-D8D9AF4023F2}" srcOrd="0" destOrd="0" presId="urn:microsoft.com/office/officeart/2005/8/layout/hList1"/>
    <dgm:cxn modelId="{593EBC9D-6F28-44B4-A26F-CC13834527FD}" type="presParOf" srcId="{CDE40D14-5F91-431E-BC00-A500070DE9BB}" destId="{8F801316-BE4C-43FA-8C86-48876968ADA1}" srcOrd="1" destOrd="0" presId="urn:microsoft.com/office/officeart/2005/8/layout/hList1"/>
    <dgm:cxn modelId="{0BF1B22B-6593-4A71-9042-A44538A4EF12}" type="presParOf" srcId="{C60F6346-82CB-4F5A-A868-FC53294D398F}" destId="{AFD623ED-4602-431D-BFEF-7937D3D6683A}" srcOrd="5" destOrd="0" presId="urn:microsoft.com/office/officeart/2005/8/layout/hList1"/>
    <dgm:cxn modelId="{CC1C5696-A750-4F96-9818-2C38A4266D8B}" type="presParOf" srcId="{C60F6346-82CB-4F5A-A868-FC53294D398F}" destId="{A3140C72-519A-4A72-971F-4A916BE35A56}" srcOrd="6" destOrd="0" presId="urn:microsoft.com/office/officeart/2005/8/layout/hList1"/>
    <dgm:cxn modelId="{EEAA22C1-07E4-4BC0-9CFB-11E59B589C00}" type="presParOf" srcId="{A3140C72-519A-4A72-971F-4A916BE35A56}" destId="{E3887EE1-5A86-4A7C-A474-7412233A3D85}" srcOrd="0" destOrd="0" presId="urn:microsoft.com/office/officeart/2005/8/layout/hList1"/>
    <dgm:cxn modelId="{1ACD2172-54BE-4472-9C59-81B41E3389AD}" type="presParOf" srcId="{A3140C72-519A-4A72-971F-4A916BE35A56}" destId="{91FBB5C0-05DF-4226-AFEC-952AE3B35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2E0B2A-CA0E-45FB-B0CC-A400CAFE5AC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A314D8D7-6ABA-40A8-B9A2-3FA8DB71AECB}">
      <dgm:prSet phldrT="[Текст]"/>
      <dgm:spPr>
        <a:solidFill>
          <a:srgbClr val="3366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По видам долговых обязательств</a:t>
          </a:r>
          <a:endParaRPr lang="ru-RU" dirty="0"/>
        </a:p>
      </dgm:t>
    </dgm:pt>
    <dgm:pt modelId="{FDAFA7E7-FFA3-4331-8226-FF6088D3CC81}" type="parTrans" cxnId="{6CD1B62A-9D00-4253-81CE-2A1BC08AB922}">
      <dgm:prSet/>
      <dgm:spPr/>
      <dgm:t>
        <a:bodyPr/>
        <a:lstStyle/>
        <a:p>
          <a:endParaRPr lang="ru-RU"/>
        </a:p>
      </dgm:t>
    </dgm:pt>
    <dgm:pt modelId="{D5C8613C-D4F4-4FAA-8CF8-13E202C66C4B}" type="sibTrans" cxnId="{6CD1B62A-9D00-4253-81CE-2A1BC08AB922}">
      <dgm:prSet/>
      <dgm:spPr/>
      <dgm:t>
        <a:bodyPr/>
        <a:lstStyle/>
        <a:p>
          <a:endParaRPr lang="ru-RU"/>
        </a:p>
      </dgm:t>
    </dgm:pt>
    <dgm:pt modelId="{0A5F9F6C-CA5B-437A-896E-F476807E70A5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Муниципальные гарантии</a:t>
          </a:r>
          <a:endParaRPr lang="ru-RU" dirty="0"/>
        </a:p>
      </dgm:t>
    </dgm:pt>
    <dgm:pt modelId="{B71EDC37-FA36-4903-BB10-94BA12190023}" type="parTrans" cxnId="{2A80E3DB-754D-4695-AA66-60CE6F900BB9}">
      <dgm:prSet/>
      <dgm:spPr/>
      <dgm:t>
        <a:bodyPr/>
        <a:lstStyle/>
        <a:p>
          <a:endParaRPr lang="ru-RU"/>
        </a:p>
      </dgm:t>
    </dgm:pt>
    <dgm:pt modelId="{A363F571-0563-47C8-9761-5A972507F96D}" type="sibTrans" cxnId="{2A80E3DB-754D-4695-AA66-60CE6F900BB9}">
      <dgm:prSet/>
      <dgm:spPr/>
      <dgm:t>
        <a:bodyPr/>
        <a:lstStyle/>
        <a:p>
          <a:endParaRPr lang="ru-RU"/>
        </a:p>
      </dgm:t>
    </dgm:pt>
    <dgm:pt modelId="{52B98DF2-B604-4D1D-A59B-E86F925805F0}">
      <dgm:prSet phldrT="[Текст]"/>
      <dgm:spPr>
        <a:solidFill>
          <a:srgbClr val="3366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По сроку</a:t>
          </a:r>
          <a:endParaRPr lang="ru-RU" dirty="0"/>
        </a:p>
      </dgm:t>
    </dgm:pt>
    <dgm:pt modelId="{1BB77E63-6822-408A-8D5A-21B68091C48F}" type="parTrans" cxnId="{0C2692AE-E93A-4DA7-9C08-D62AF28FA1C0}">
      <dgm:prSet/>
      <dgm:spPr/>
      <dgm:t>
        <a:bodyPr/>
        <a:lstStyle/>
        <a:p>
          <a:endParaRPr lang="ru-RU"/>
        </a:p>
      </dgm:t>
    </dgm:pt>
    <dgm:pt modelId="{E56C7F58-D8F0-4BD6-AEEE-DAC09AE54C67}" type="sibTrans" cxnId="{0C2692AE-E93A-4DA7-9C08-D62AF28FA1C0}">
      <dgm:prSet/>
      <dgm:spPr/>
      <dgm:t>
        <a:bodyPr/>
        <a:lstStyle/>
        <a:p>
          <a:endParaRPr lang="ru-RU"/>
        </a:p>
      </dgm:t>
    </dgm:pt>
    <dgm:pt modelId="{C6CDB487-CBB6-426F-A34B-8F639AFE10D4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Долгосрочный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dirty="0" smtClean="0"/>
            <a:t>(от 5 до 30 лет включительно)</a:t>
          </a:r>
          <a:endParaRPr lang="ru-RU" dirty="0"/>
        </a:p>
      </dgm:t>
    </dgm:pt>
    <dgm:pt modelId="{47C1D3FE-65EC-47D8-9658-4AD73F5EF18A}" type="parTrans" cxnId="{6E542FD8-D255-4476-AAF1-61E8C3C4923B}">
      <dgm:prSet/>
      <dgm:spPr/>
      <dgm:t>
        <a:bodyPr/>
        <a:lstStyle/>
        <a:p>
          <a:endParaRPr lang="ru-RU"/>
        </a:p>
      </dgm:t>
    </dgm:pt>
    <dgm:pt modelId="{FC432A27-6887-4235-BA8F-37069B573FD5}" type="sibTrans" cxnId="{6E542FD8-D255-4476-AAF1-61E8C3C4923B}">
      <dgm:prSet/>
      <dgm:spPr/>
      <dgm:t>
        <a:bodyPr/>
        <a:lstStyle/>
        <a:p>
          <a:endParaRPr lang="ru-RU"/>
        </a:p>
      </dgm:t>
    </dgm:pt>
    <dgm:pt modelId="{2A56D733-A005-4EE2-ACAF-5348AE189D7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Бюджетные кредиты</a:t>
          </a:r>
          <a:endParaRPr lang="ru-RU" dirty="0"/>
        </a:p>
      </dgm:t>
    </dgm:pt>
    <dgm:pt modelId="{03FBA768-5575-46A1-8E02-B16554114507}" type="parTrans" cxnId="{3271DBB9-114E-415D-8BB3-E7877EE3EC53}">
      <dgm:prSet/>
      <dgm:spPr/>
      <dgm:t>
        <a:bodyPr/>
        <a:lstStyle/>
        <a:p>
          <a:endParaRPr lang="ru-RU"/>
        </a:p>
      </dgm:t>
    </dgm:pt>
    <dgm:pt modelId="{ACF22E88-8A97-4005-B09E-AE68F2F0F992}" type="sibTrans" cxnId="{3271DBB9-114E-415D-8BB3-E7877EE3EC53}">
      <dgm:prSet/>
      <dgm:spPr/>
      <dgm:t>
        <a:bodyPr/>
        <a:lstStyle/>
        <a:p>
          <a:endParaRPr lang="ru-RU"/>
        </a:p>
      </dgm:t>
    </dgm:pt>
    <dgm:pt modelId="{ED6BCA53-ADE8-4F98-92CC-B92B5660FBD0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Кредиты от кредитных организаций</a:t>
          </a:r>
          <a:endParaRPr lang="ru-RU" dirty="0"/>
        </a:p>
      </dgm:t>
    </dgm:pt>
    <dgm:pt modelId="{51C6F0E6-DA7A-406F-B27E-9A770F5579E2}" type="parTrans" cxnId="{59F22DCC-E888-41B6-A69B-13B181FADC8D}">
      <dgm:prSet/>
      <dgm:spPr/>
      <dgm:t>
        <a:bodyPr/>
        <a:lstStyle/>
        <a:p>
          <a:endParaRPr lang="ru-RU"/>
        </a:p>
      </dgm:t>
    </dgm:pt>
    <dgm:pt modelId="{B317B391-BA19-4559-A930-2FDEEE64155E}" type="sibTrans" cxnId="{59F22DCC-E888-41B6-A69B-13B181FADC8D}">
      <dgm:prSet/>
      <dgm:spPr/>
      <dgm:t>
        <a:bodyPr/>
        <a:lstStyle/>
        <a:p>
          <a:endParaRPr lang="ru-RU"/>
        </a:p>
      </dgm:t>
    </dgm:pt>
    <dgm:pt modelId="{B675F51D-164B-48D8-9544-C1CE029A2894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Краткосрочный (до 1 года)</a:t>
          </a:r>
          <a:endParaRPr lang="ru-RU" dirty="0"/>
        </a:p>
      </dgm:t>
    </dgm:pt>
    <dgm:pt modelId="{C79C17ED-8783-40BC-BE0A-B67A90A9B905}" type="parTrans" cxnId="{6EF3F540-4EFD-4689-A69F-E93177D3939D}">
      <dgm:prSet/>
      <dgm:spPr/>
      <dgm:t>
        <a:bodyPr/>
        <a:lstStyle/>
        <a:p>
          <a:endParaRPr lang="ru-RU"/>
        </a:p>
      </dgm:t>
    </dgm:pt>
    <dgm:pt modelId="{9C827497-C9F8-4905-A356-6B622DC333D1}" type="sibTrans" cxnId="{6EF3F540-4EFD-4689-A69F-E93177D3939D}">
      <dgm:prSet/>
      <dgm:spPr/>
      <dgm:t>
        <a:bodyPr/>
        <a:lstStyle/>
        <a:p>
          <a:endParaRPr lang="ru-RU"/>
        </a:p>
      </dgm:t>
    </dgm:pt>
    <dgm:pt modelId="{6F865186-327C-442E-A479-44F06F745A8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Среднесрочный (от 1 года до 5 лет включительно)</a:t>
          </a:r>
          <a:endParaRPr lang="ru-RU" dirty="0"/>
        </a:p>
      </dgm:t>
    </dgm:pt>
    <dgm:pt modelId="{868DE189-41E7-4FA8-9B06-8DB294467A27}" type="parTrans" cxnId="{B86F25D3-6A90-4A28-BCB0-4DB73E8218FC}">
      <dgm:prSet/>
      <dgm:spPr/>
      <dgm:t>
        <a:bodyPr/>
        <a:lstStyle/>
        <a:p>
          <a:endParaRPr lang="ru-RU"/>
        </a:p>
      </dgm:t>
    </dgm:pt>
    <dgm:pt modelId="{B174E559-1F20-45E7-BC38-EC1E54B8BAA1}" type="sibTrans" cxnId="{B86F25D3-6A90-4A28-BCB0-4DB73E8218FC}">
      <dgm:prSet/>
      <dgm:spPr/>
      <dgm:t>
        <a:bodyPr/>
        <a:lstStyle/>
        <a:p>
          <a:endParaRPr lang="ru-RU"/>
        </a:p>
      </dgm:t>
    </dgm:pt>
    <dgm:pt modelId="{DD9297A5-00C4-47B2-9DDD-818FAA3B6EA8}" type="pres">
      <dgm:prSet presAssocID="{E42E0B2A-CA0E-45FB-B0CC-A400CAFE5A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74384-A960-4A1C-B8E7-E8803842F8D7}" type="pres">
      <dgm:prSet presAssocID="{A314D8D7-6ABA-40A8-B9A2-3FA8DB71AECB}" presName="node" presStyleLbl="node1" presStyleIdx="0" presStyleCnt="8" custScaleX="75708" custScaleY="76279" custLinFactNeighborX="-2637" custLinFactNeighborY="-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81FB364-E84B-4E3F-9668-3F7CA15604C9}" type="pres">
      <dgm:prSet presAssocID="{D5C8613C-D4F4-4FAA-8CF8-13E202C66C4B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D9FB95B-DEF5-4287-98F4-89A06B9A525F}" type="pres">
      <dgm:prSet presAssocID="{2A56D733-A005-4EE2-ACAF-5348AE189D7A}" presName="node" presStyleLbl="node1" presStyleIdx="1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114F2E5-F198-4A86-ACCE-9921F2E87A97}" type="pres">
      <dgm:prSet presAssocID="{ACF22E88-8A97-4005-B09E-AE68F2F0F992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4932AFD-8F6D-4196-98C4-61F6EBA568E7}" type="pres">
      <dgm:prSet presAssocID="{ED6BCA53-ADE8-4F98-92CC-B92B5660FBD0}" presName="node" presStyleLbl="node1" presStyleIdx="2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866B4FB-DAC6-404C-8734-5DA176E55976}" type="pres">
      <dgm:prSet presAssocID="{B317B391-BA19-4559-A930-2FDEEE64155E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F484ADE-94C5-4039-9A15-CEF06BA6157A}" type="pres">
      <dgm:prSet presAssocID="{0A5F9F6C-CA5B-437A-896E-F476807E70A5}" presName="node" presStyleLbl="node1" presStyleIdx="3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8D2D66E-4457-4171-8EAC-A43555B5DE0E}" type="pres">
      <dgm:prSet presAssocID="{A363F571-0563-47C8-9761-5A972507F96D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933FA51-BA5A-40C5-96CD-240482D40CD2}" type="pres">
      <dgm:prSet presAssocID="{52B98DF2-B604-4D1D-A59B-E86F925805F0}" presName="node" presStyleLbl="node1" presStyleIdx="4" presStyleCnt="8" custScaleX="75708" custScaleY="76279" custLinFactNeighborX="-21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2D36CD-63E3-4258-B5C6-5B408C0B8B1A}" type="pres">
      <dgm:prSet presAssocID="{E56C7F58-D8F0-4BD6-AEEE-DAC09AE54C6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B3E5612-4331-43AC-BBE8-EF8125DC4FF5}" type="pres">
      <dgm:prSet presAssocID="{B675F51D-164B-48D8-9544-C1CE029A2894}" presName="node" presStyleLbl="node1" presStyleIdx="5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548F6D-494A-4327-A9BF-4FDB3C025344}" type="pres">
      <dgm:prSet presAssocID="{9C827497-C9F8-4905-A356-6B622DC333D1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5A2BD74-580D-4746-BB17-A5FF9FDA677E}" type="pres">
      <dgm:prSet presAssocID="{6F865186-327C-442E-A479-44F06F745A8A}" presName="node" presStyleLbl="node1" presStyleIdx="6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18A412-938F-4DC6-8142-EC715DCCD719}" type="pres">
      <dgm:prSet presAssocID="{B174E559-1F20-45E7-BC38-EC1E54B8BAA1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90618AB-DE8C-4540-8D3A-1A9AE21D41A0}" type="pres">
      <dgm:prSet presAssocID="{C6CDB487-CBB6-426F-A34B-8F639AFE10D4}" presName="node" presStyleLbl="node1" presStyleIdx="7" presStyleCnt="8" custScaleY="762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4519689-9277-4457-88B2-070412DFA0E0}" type="presOf" srcId="{0A5F9F6C-CA5B-437A-896E-F476807E70A5}" destId="{BF484ADE-94C5-4039-9A15-CEF06BA6157A}" srcOrd="0" destOrd="0" presId="urn:microsoft.com/office/officeart/2005/8/layout/default"/>
    <dgm:cxn modelId="{6E542FD8-D255-4476-AAF1-61E8C3C4923B}" srcId="{E42E0B2A-CA0E-45FB-B0CC-A400CAFE5AC5}" destId="{C6CDB487-CBB6-426F-A34B-8F639AFE10D4}" srcOrd="7" destOrd="0" parTransId="{47C1D3FE-65EC-47D8-9658-4AD73F5EF18A}" sibTransId="{FC432A27-6887-4235-BA8F-37069B573FD5}"/>
    <dgm:cxn modelId="{2CEE2FBE-BCE9-4BC5-9275-5323E60B1D10}" type="presOf" srcId="{2A56D733-A005-4EE2-ACAF-5348AE189D7A}" destId="{6D9FB95B-DEF5-4287-98F4-89A06B9A525F}" srcOrd="0" destOrd="0" presId="urn:microsoft.com/office/officeart/2005/8/layout/default"/>
    <dgm:cxn modelId="{6EF3F540-4EFD-4689-A69F-E93177D3939D}" srcId="{E42E0B2A-CA0E-45FB-B0CC-A400CAFE5AC5}" destId="{B675F51D-164B-48D8-9544-C1CE029A2894}" srcOrd="5" destOrd="0" parTransId="{C79C17ED-8783-40BC-BE0A-B67A90A9B905}" sibTransId="{9C827497-C9F8-4905-A356-6B622DC333D1}"/>
    <dgm:cxn modelId="{9F47682E-6E80-4389-92B3-47A7661C63BE}" type="presOf" srcId="{C6CDB487-CBB6-426F-A34B-8F639AFE10D4}" destId="{390618AB-DE8C-4540-8D3A-1A9AE21D41A0}" srcOrd="0" destOrd="0" presId="urn:microsoft.com/office/officeart/2005/8/layout/default"/>
    <dgm:cxn modelId="{B86F25D3-6A90-4A28-BCB0-4DB73E8218FC}" srcId="{E42E0B2A-CA0E-45FB-B0CC-A400CAFE5AC5}" destId="{6F865186-327C-442E-A479-44F06F745A8A}" srcOrd="6" destOrd="0" parTransId="{868DE189-41E7-4FA8-9B06-8DB294467A27}" sibTransId="{B174E559-1F20-45E7-BC38-EC1E54B8BAA1}"/>
    <dgm:cxn modelId="{3271DBB9-114E-415D-8BB3-E7877EE3EC53}" srcId="{E42E0B2A-CA0E-45FB-B0CC-A400CAFE5AC5}" destId="{2A56D733-A005-4EE2-ACAF-5348AE189D7A}" srcOrd="1" destOrd="0" parTransId="{03FBA768-5575-46A1-8E02-B16554114507}" sibTransId="{ACF22E88-8A97-4005-B09E-AE68F2F0F992}"/>
    <dgm:cxn modelId="{18CE755D-C61B-4E2D-9A86-4C18394E0D0E}" type="presOf" srcId="{B675F51D-164B-48D8-9544-C1CE029A2894}" destId="{BB3E5612-4331-43AC-BBE8-EF8125DC4FF5}" srcOrd="0" destOrd="0" presId="urn:microsoft.com/office/officeart/2005/8/layout/default"/>
    <dgm:cxn modelId="{3DD6E9F5-82E9-4BA7-9616-D73388BB9E21}" type="presOf" srcId="{A314D8D7-6ABA-40A8-B9A2-3FA8DB71AECB}" destId="{AFD74384-A960-4A1C-B8E7-E8803842F8D7}" srcOrd="0" destOrd="0" presId="urn:microsoft.com/office/officeart/2005/8/layout/default"/>
    <dgm:cxn modelId="{9BE2DD16-B5BB-440F-BD61-4617151E609F}" type="presOf" srcId="{ED6BCA53-ADE8-4F98-92CC-B92B5660FBD0}" destId="{54932AFD-8F6D-4196-98C4-61F6EBA568E7}" srcOrd="0" destOrd="0" presId="urn:microsoft.com/office/officeart/2005/8/layout/default"/>
    <dgm:cxn modelId="{0C2692AE-E93A-4DA7-9C08-D62AF28FA1C0}" srcId="{E42E0B2A-CA0E-45FB-B0CC-A400CAFE5AC5}" destId="{52B98DF2-B604-4D1D-A59B-E86F925805F0}" srcOrd="4" destOrd="0" parTransId="{1BB77E63-6822-408A-8D5A-21B68091C48F}" sibTransId="{E56C7F58-D8F0-4BD6-AEEE-DAC09AE54C67}"/>
    <dgm:cxn modelId="{59F22DCC-E888-41B6-A69B-13B181FADC8D}" srcId="{E42E0B2A-CA0E-45FB-B0CC-A400CAFE5AC5}" destId="{ED6BCA53-ADE8-4F98-92CC-B92B5660FBD0}" srcOrd="2" destOrd="0" parTransId="{51C6F0E6-DA7A-406F-B27E-9A770F5579E2}" sibTransId="{B317B391-BA19-4559-A930-2FDEEE64155E}"/>
    <dgm:cxn modelId="{2A80E3DB-754D-4695-AA66-60CE6F900BB9}" srcId="{E42E0B2A-CA0E-45FB-B0CC-A400CAFE5AC5}" destId="{0A5F9F6C-CA5B-437A-896E-F476807E70A5}" srcOrd="3" destOrd="0" parTransId="{B71EDC37-FA36-4903-BB10-94BA12190023}" sibTransId="{A363F571-0563-47C8-9761-5A972507F96D}"/>
    <dgm:cxn modelId="{9BD638DF-2B15-49F5-900D-96EB3A0985D2}" type="presOf" srcId="{6F865186-327C-442E-A479-44F06F745A8A}" destId="{D5A2BD74-580D-4746-BB17-A5FF9FDA677E}" srcOrd="0" destOrd="0" presId="urn:microsoft.com/office/officeart/2005/8/layout/default"/>
    <dgm:cxn modelId="{C3F3B680-76AA-4F8F-A68D-08ED82FF35D8}" type="presOf" srcId="{52B98DF2-B604-4D1D-A59B-E86F925805F0}" destId="{0933FA51-BA5A-40C5-96CD-240482D40CD2}" srcOrd="0" destOrd="0" presId="urn:microsoft.com/office/officeart/2005/8/layout/default"/>
    <dgm:cxn modelId="{6CD1B62A-9D00-4253-81CE-2A1BC08AB922}" srcId="{E42E0B2A-CA0E-45FB-B0CC-A400CAFE5AC5}" destId="{A314D8D7-6ABA-40A8-B9A2-3FA8DB71AECB}" srcOrd="0" destOrd="0" parTransId="{FDAFA7E7-FFA3-4331-8226-FF6088D3CC81}" sibTransId="{D5C8613C-D4F4-4FAA-8CF8-13E202C66C4B}"/>
    <dgm:cxn modelId="{F9D2067F-FE50-4D2B-8F05-60C5EF5BCDB7}" type="presOf" srcId="{E42E0B2A-CA0E-45FB-B0CC-A400CAFE5AC5}" destId="{DD9297A5-00C4-47B2-9DDD-818FAA3B6EA8}" srcOrd="0" destOrd="0" presId="urn:microsoft.com/office/officeart/2005/8/layout/default"/>
    <dgm:cxn modelId="{AA77B093-7FD5-40B6-8643-C9461C740531}" type="presParOf" srcId="{DD9297A5-00C4-47B2-9DDD-818FAA3B6EA8}" destId="{AFD74384-A960-4A1C-B8E7-E8803842F8D7}" srcOrd="0" destOrd="0" presId="urn:microsoft.com/office/officeart/2005/8/layout/default"/>
    <dgm:cxn modelId="{3A038B73-DA61-4FF6-AEA8-AB763A63565F}" type="presParOf" srcId="{DD9297A5-00C4-47B2-9DDD-818FAA3B6EA8}" destId="{A81FB364-E84B-4E3F-9668-3F7CA15604C9}" srcOrd="1" destOrd="0" presId="urn:microsoft.com/office/officeart/2005/8/layout/default"/>
    <dgm:cxn modelId="{76BEFD66-22ED-4B85-A680-CA837AB97CA3}" type="presParOf" srcId="{DD9297A5-00C4-47B2-9DDD-818FAA3B6EA8}" destId="{6D9FB95B-DEF5-4287-98F4-89A06B9A525F}" srcOrd="2" destOrd="0" presId="urn:microsoft.com/office/officeart/2005/8/layout/default"/>
    <dgm:cxn modelId="{C555110F-E914-4735-89E9-23648EC1877B}" type="presParOf" srcId="{DD9297A5-00C4-47B2-9DDD-818FAA3B6EA8}" destId="{B114F2E5-F198-4A86-ACCE-9921F2E87A97}" srcOrd="3" destOrd="0" presId="urn:microsoft.com/office/officeart/2005/8/layout/default"/>
    <dgm:cxn modelId="{36891F4F-F027-4781-B20B-DD635A255006}" type="presParOf" srcId="{DD9297A5-00C4-47B2-9DDD-818FAA3B6EA8}" destId="{54932AFD-8F6D-4196-98C4-61F6EBA568E7}" srcOrd="4" destOrd="0" presId="urn:microsoft.com/office/officeart/2005/8/layout/default"/>
    <dgm:cxn modelId="{984C426C-627C-493F-8EDC-3D635C02D5E1}" type="presParOf" srcId="{DD9297A5-00C4-47B2-9DDD-818FAA3B6EA8}" destId="{7866B4FB-DAC6-404C-8734-5DA176E55976}" srcOrd="5" destOrd="0" presId="urn:microsoft.com/office/officeart/2005/8/layout/default"/>
    <dgm:cxn modelId="{FBD26408-DC68-4ADE-B1CE-AB27E0A45C85}" type="presParOf" srcId="{DD9297A5-00C4-47B2-9DDD-818FAA3B6EA8}" destId="{BF484ADE-94C5-4039-9A15-CEF06BA6157A}" srcOrd="6" destOrd="0" presId="urn:microsoft.com/office/officeart/2005/8/layout/default"/>
    <dgm:cxn modelId="{5F812779-C695-48EB-9884-8B0B8B4B2C32}" type="presParOf" srcId="{DD9297A5-00C4-47B2-9DDD-818FAA3B6EA8}" destId="{08D2D66E-4457-4171-8EAC-A43555B5DE0E}" srcOrd="7" destOrd="0" presId="urn:microsoft.com/office/officeart/2005/8/layout/default"/>
    <dgm:cxn modelId="{5B026CCB-9882-4B8F-B7F6-1ED99AD01E34}" type="presParOf" srcId="{DD9297A5-00C4-47B2-9DDD-818FAA3B6EA8}" destId="{0933FA51-BA5A-40C5-96CD-240482D40CD2}" srcOrd="8" destOrd="0" presId="urn:microsoft.com/office/officeart/2005/8/layout/default"/>
    <dgm:cxn modelId="{605E9D4C-F301-4DF2-AF84-5FDAA6462AD1}" type="presParOf" srcId="{DD9297A5-00C4-47B2-9DDD-818FAA3B6EA8}" destId="{672D36CD-63E3-4258-B5C6-5B408C0B8B1A}" srcOrd="9" destOrd="0" presId="urn:microsoft.com/office/officeart/2005/8/layout/default"/>
    <dgm:cxn modelId="{DFD950C3-6190-4E34-B5D8-285C65AEFAB9}" type="presParOf" srcId="{DD9297A5-00C4-47B2-9DDD-818FAA3B6EA8}" destId="{BB3E5612-4331-43AC-BBE8-EF8125DC4FF5}" srcOrd="10" destOrd="0" presId="urn:microsoft.com/office/officeart/2005/8/layout/default"/>
    <dgm:cxn modelId="{0BAAAAEA-276A-45BC-A6DE-1FFE4F80A479}" type="presParOf" srcId="{DD9297A5-00C4-47B2-9DDD-818FAA3B6EA8}" destId="{F1548F6D-494A-4327-A9BF-4FDB3C025344}" srcOrd="11" destOrd="0" presId="urn:microsoft.com/office/officeart/2005/8/layout/default"/>
    <dgm:cxn modelId="{F15D3EAB-E9AC-44AF-8B6E-9FF4521E8D05}" type="presParOf" srcId="{DD9297A5-00C4-47B2-9DDD-818FAA3B6EA8}" destId="{D5A2BD74-580D-4746-BB17-A5FF9FDA677E}" srcOrd="12" destOrd="0" presId="urn:microsoft.com/office/officeart/2005/8/layout/default"/>
    <dgm:cxn modelId="{1EB13D7A-14BC-4609-B7AF-84437629E2BE}" type="presParOf" srcId="{DD9297A5-00C4-47B2-9DDD-818FAA3B6EA8}" destId="{5418A412-938F-4DC6-8142-EC715DCCD719}" srcOrd="13" destOrd="0" presId="urn:microsoft.com/office/officeart/2005/8/layout/default"/>
    <dgm:cxn modelId="{17BD194A-4AA2-42A9-B582-77E8F7B2FE14}" type="presParOf" srcId="{DD9297A5-00C4-47B2-9DDD-818FAA3B6EA8}" destId="{390618AB-DE8C-4540-8D3A-1A9AE21D41A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41BE-2D15-4D7D-B72C-51C9AB4ECC8B}">
      <dsp:nvSpPr>
        <dsp:cNvPr id="0" name=""/>
        <dsp:cNvSpPr/>
      </dsp:nvSpPr>
      <dsp:spPr>
        <a:xfrm>
          <a:off x="652111" y="-7570"/>
          <a:ext cx="6076572" cy="732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Кемеровского муниципального района</a:t>
          </a:r>
        </a:p>
      </dsp:txBody>
      <dsp:txXfrm>
        <a:off x="673578" y="13897"/>
        <a:ext cx="6033638" cy="689988"/>
      </dsp:txXfrm>
    </dsp:sp>
    <dsp:sp modelId="{3768783F-807E-4582-ABE8-39E86358301A}">
      <dsp:nvSpPr>
        <dsp:cNvPr id="0" name=""/>
        <dsp:cNvSpPr/>
      </dsp:nvSpPr>
      <dsp:spPr>
        <a:xfrm rot="19077538">
          <a:off x="4136244" y="692896"/>
          <a:ext cx="699963" cy="1182653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346233" y="929427"/>
        <a:ext cx="279985" cy="709591"/>
      </dsp:txXfrm>
    </dsp:sp>
    <dsp:sp modelId="{B4F17371-AE08-431A-BE33-96268A9BC511}">
      <dsp:nvSpPr>
        <dsp:cNvPr id="0" name=""/>
        <dsp:cNvSpPr/>
      </dsp:nvSpPr>
      <dsp:spPr>
        <a:xfrm>
          <a:off x="4269677" y="1843094"/>
          <a:ext cx="1946015" cy="641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сельских поселений</a:t>
          </a:r>
          <a:endParaRPr lang="ru-RU" sz="1400" kern="1200" dirty="0"/>
        </a:p>
      </dsp:txBody>
      <dsp:txXfrm>
        <a:off x="4288462" y="1861879"/>
        <a:ext cx="1908445" cy="603802"/>
      </dsp:txXfrm>
    </dsp:sp>
    <dsp:sp modelId="{3950E6BF-FDA9-4A79-840B-56CE07271991}">
      <dsp:nvSpPr>
        <dsp:cNvPr id="0" name=""/>
        <dsp:cNvSpPr/>
      </dsp:nvSpPr>
      <dsp:spPr>
        <a:xfrm rot="10799985">
          <a:off x="2946951" y="2051548"/>
          <a:ext cx="1175757" cy="224480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014295" y="2096444"/>
        <a:ext cx="1041069" cy="134688"/>
      </dsp:txXfrm>
    </dsp:sp>
    <dsp:sp modelId="{C7BA205A-02E8-4F88-B936-656F44525E4A}">
      <dsp:nvSpPr>
        <dsp:cNvPr id="0" name=""/>
        <dsp:cNvSpPr/>
      </dsp:nvSpPr>
      <dsp:spPr>
        <a:xfrm>
          <a:off x="1054369" y="1843109"/>
          <a:ext cx="1745611" cy="641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района</a:t>
          </a:r>
          <a:endParaRPr lang="ru-RU" sz="1400" kern="1200" dirty="0"/>
        </a:p>
      </dsp:txBody>
      <dsp:txXfrm>
        <a:off x="1073154" y="1861894"/>
        <a:ext cx="1708041" cy="603802"/>
      </dsp:txXfrm>
    </dsp:sp>
    <dsp:sp modelId="{6DFCED28-10FD-4FEF-A4CC-DE6300B9184B}">
      <dsp:nvSpPr>
        <dsp:cNvPr id="0" name=""/>
        <dsp:cNvSpPr/>
      </dsp:nvSpPr>
      <dsp:spPr>
        <a:xfrm rot="2582676">
          <a:off x="2399538" y="707827"/>
          <a:ext cx="773777" cy="1152806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2631671" y="938388"/>
        <a:ext cx="309511" cy="691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0360D-EC93-4656-9E37-C42653C9CF16}">
      <dsp:nvSpPr>
        <dsp:cNvPr id="0" name=""/>
        <dsp:cNvSpPr/>
      </dsp:nvSpPr>
      <dsp:spPr>
        <a:xfrm>
          <a:off x="0" y="68824"/>
          <a:ext cx="1311159" cy="833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Доходы</a:t>
          </a:r>
          <a:endParaRPr lang="ru-RU" sz="1200" kern="1200" dirty="0"/>
        </a:p>
      </dsp:txBody>
      <dsp:txXfrm>
        <a:off x="192015" y="190913"/>
        <a:ext cx="927129" cy="589501"/>
      </dsp:txXfrm>
    </dsp:sp>
    <dsp:sp modelId="{39F370A9-E7A0-4916-A05E-6B6A13EAB44F}">
      <dsp:nvSpPr>
        <dsp:cNvPr id="0" name=""/>
        <dsp:cNvSpPr/>
      </dsp:nvSpPr>
      <dsp:spPr>
        <a:xfrm>
          <a:off x="1397732" y="496900"/>
          <a:ext cx="411339" cy="5546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7732" y="496900"/>
        <a:ext cx="411339" cy="55460"/>
      </dsp:txXfrm>
    </dsp:sp>
    <dsp:sp modelId="{AC982A2F-3323-4A36-8DD2-FB75B9CDC31A}">
      <dsp:nvSpPr>
        <dsp:cNvPr id="0" name=""/>
        <dsp:cNvSpPr/>
      </dsp:nvSpPr>
      <dsp:spPr>
        <a:xfrm>
          <a:off x="1885309" y="241236"/>
          <a:ext cx="1047200" cy="547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</a:t>
          </a:r>
          <a:endParaRPr lang="ru-RU" sz="1200" kern="1200" dirty="0"/>
        </a:p>
      </dsp:txBody>
      <dsp:txXfrm>
        <a:off x="2038668" y="321454"/>
        <a:ext cx="740482" cy="387326"/>
      </dsp:txXfrm>
    </dsp:sp>
    <dsp:sp modelId="{5CF7B3CC-14AB-4F9C-A736-6337246A34B7}">
      <dsp:nvSpPr>
        <dsp:cNvPr id="0" name=""/>
        <dsp:cNvSpPr/>
      </dsp:nvSpPr>
      <dsp:spPr>
        <a:xfrm>
          <a:off x="2942853" y="293795"/>
          <a:ext cx="411339" cy="411339"/>
        </a:xfrm>
        <a:prstGeom prst="mathEqual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997376" y="378531"/>
        <a:ext cx="302293" cy="241867"/>
      </dsp:txXfrm>
    </dsp:sp>
    <dsp:sp modelId="{9982F558-E07F-46F5-8FDC-C21DB1675550}">
      <dsp:nvSpPr>
        <dsp:cNvPr id="0" name=""/>
        <dsp:cNvSpPr/>
      </dsp:nvSpPr>
      <dsp:spPr>
        <a:xfrm>
          <a:off x="3399905" y="262484"/>
          <a:ext cx="1470028" cy="476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Профицит</a:t>
          </a:r>
          <a:endParaRPr lang="ru-RU" sz="1200" kern="1200" dirty="0"/>
        </a:p>
      </dsp:txBody>
      <dsp:txXfrm>
        <a:off x="3615186" y="332193"/>
        <a:ext cx="1039466" cy="33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0360D-EC93-4656-9E37-C42653C9CF16}">
      <dsp:nvSpPr>
        <dsp:cNvPr id="0" name=""/>
        <dsp:cNvSpPr/>
      </dsp:nvSpPr>
      <dsp:spPr>
        <a:xfrm>
          <a:off x="0" y="87138"/>
          <a:ext cx="1076226" cy="607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</a:t>
          </a:r>
          <a:endParaRPr lang="ru-RU" sz="1200" kern="1200" dirty="0"/>
        </a:p>
      </dsp:txBody>
      <dsp:txXfrm>
        <a:off x="157610" y="176061"/>
        <a:ext cx="761006" cy="429359"/>
      </dsp:txXfrm>
    </dsp:sp>
    <dsp:sp modelId="{39F370A9-E7A0-4916-A05E-6B6A13EAB44F}">
      <dsp:nvSpPr>
        <dsp:cNvPr id="0" name=""/>
        <dsp:cNvSpPr/>
      </dsp:nvSpPr>
      <dsp:spPr>
        <a:xfrm>
          <a:off x="1204651" y="375918"/>
          <a:ext cx="471092" cy="6351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4651" y="375918"/>
        <a:ext cx="471092" cy="63517"/>
      </dsp:txXfrm>
    </dsp:sp>
    <dsp:sp modelId="{AC982A2F-3323-4A36-8DD2-FB75B9CDC31A}">
      <dsp:nvSpPr>
        <dsp:cNvPr id="0" name=""/>
        <dsp:cNvSpPr/>
      </dsp:nvSpPr>
      <dsp:spPr>
        <a:xfrm>
          <a:off x="1770407" y="0"/>
          <a:ext cx="1494661" cy="812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Доходы</a:t>
          </a:r>
          <a:endParaRPr lang="ru-RU" sz="1200" kern="1200" dirty="0"/>
        </a:p>
      </dsp:txBody>
      <dsp:txXfrm>
        <a:off x="1989295" y="118948"/>
        <a:ext cx="1056885" cy="574331"/>
      </dsp:txXfrm>
    </dsp:sp>
    <dsp:sp modelId="{5CF7B3CC-14AB-4F9C-A736-6337246A34B7}">
      <dsp:nvSpPr>
        <dsp:cNvPr id="0" name=""/>
        <dsp:cNvSpPr/>
      </dsp:nvSpPr>
      <dsp:spPr>
        <a:xfrm>
          <a:off x="3340107" y="171000"/>
          <a:ext cx="471092" cy="471092"/>
        </a:xfrm>
        <a:prstGeom prst="mathEqual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02550" y="268045"/>
        <a:ext cx="346206" cy="277002"/>
      </dsp:txXfrm>
    </dsp:sp>
    <dsp:sp modelId="{9982F558-E07F-46F5-8FDC-C21DB1675550}">
      <dsp:nvSpPr>
        <dsp:cNvPr id="0" name=""/>
        <dsp:cNvSpPr/>
      </dsp:nvSpPr>
      <dsp:spPr>
        <a:xfrm>
          <a:off x="3912586" y="113020"/>
          <a:ext cx="1164596" cy="586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Дефицит</a:t>
          </a:r>
          <a:endParaRPr lang="ru-RU" sz="1200" kern="1200" dirty="0"/>
        </a:p>
      </dsp:txBody>
      <dsp:txXfrm>
        <a:off x="4083137" y="198873"/>
        <a:ext cx="823494" cy="414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D56E0-D568-4C71-9838-38C51A51E8C6}">
      <dsp:nvSpPr>
        <dsp:cNvPr id="0" name=""/>
        <dsp:cNvSpPr/>
      </dsp:nvSpPr>
      <dsp:spPr>
        <a:xfrm>
          <a:off x="3235956" y="2651340"/>
          <a:ext cx="2393720" cy="2393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Проект бюджета</a:t>
          </a:r>
          <a:endParaRPr lang="ru-RU" sz="2800" kern="1200" dirty="0"/>
        </a:p>
      </dsp:txBody>
      <dsp:txXfrm>
        <a:off x="3586508" y="3001892"/>
        <a:ext cx="1692616" cy="1692616"/>
      </dsp:txXfrm>
    </dsp:sp>
    <dsp:sp modelId="{8D945C1F-C922-4B03-A230-B8697D6F02A9}">
      <dsp:nvSpPr>
        <dsp:cNvPr id="0" name=""/>
        <dsp:cNvSpPr/>
      </dsp:nvSpPr>
      <dsp:spPr>
        <a:xfrm rot="11700000">
          <a:off x="1270107" y="2918352"/>
          <a:ext cx="1930973" cy="682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0D430-B663-4ACE-81FE-EDF6AC7B9A4D}">
      <dsp:nvSpPr>
        <dsp:cNvPr id="0" name=""/>
        <dsp:cNvSpPr/>
      </dsp:nvSpPr>
      <dsp:spPr>
        <a:xfrm>
          <a:off x="165988" y="2099957"/>
          <a:ext cx="2274034" cy="181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Бюджетное послание Президента Российской Федерации</a:t>
          </a:r>
          <a:endParaRPr lang="ru-RU" sz="1600" kern="1200" dirty="0"/>
        </a:p>
      </dsp:txBody>
      <dsp:txXfrm>
        <a:off x="219271" y="2153240"/>
        <a:ext cx="2167468" cy="1712661"/>
      </dsp:txXfrm>
    </dsp:sp>
    <dsp:sp modelId="{6DF3A6D6-5926-4B81-BC3C-15D3B59DAC47}">
      <dsp:nvSpPr>
        <dsp:cNvPr id="0" name=""/>
        <dsp:cNvSpPr/>
      </dsp:nvSpPr>
      <dsp:spPr>
        <a:xfrm rot="14700000">
          <a:off x="2505986" y="1445488"/>
          <a:ext cx="1930973" cy="682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28AE8-C99B-416A-B2F0-18294A451F8B}">
      <dsp:nvSpPr>
        <dsp:cNvPr id="0" name=""/>
        <dsp:cNvSpPr/>
      </dsp:nvSpPr>
      <dsp:spPr>
        <a:xfrm>
          <a:off x="1926423" y="1952"/>
          <a:ext cx="2274034" cy="181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Прогноз социально-экономического развития Кемеровского муниципального района</a:t>
          </a:r>
          <a:endParaRPr lang="ru-RU" sz="1600" kern="1200" dirty="0"/>
        </a:p>
      </dsp:txBody>
      <dsp:txXfrm>
        <a:off x="1979706" y="55235"/>
        <a:ext cx="2167468" cy="1712661"/>
      </dsp:txXfrm>
    </dsp:sp>
    <dsp:sp modelId="{21ADFC03-FF80-4C3E-B342-B0696257BA5D}">
      <dsp:nvSpPr>
        <dsp:cNvPr id="0" name=""/>
        <dsp:cNvSpPr/>
      </dsp:nvSpPr>
      <dsp:spPr>
        <a:xfrm rot="17700000">
          <a:off x="4428672" y="1445488"/>
          <a:ext cx="1930973" cy="682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34DF6-9620-4686-81AC-ADB82EDAC53E}">
      <dsp:nvSpPr>
        <dsp:cNvPr id="0" name=""/>
        <dsp:cNvSpPr/>
      </dsp:nvSpPr>
      <dsp:spPr>
        <a:xfrm>
          <a:off x="4665174" y="1952"/>
          <a:ext cx="2274034" cy="181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Основные направления бюджетной и налоговой политики Кемеровского муниципального района</a:t>
          </a:r>
          <a:endParaRPr lang="ru-RU" sz="1600" kern="1200" dirty="0"/>
        </a:p>
      </dsp:txBody>
      <dsp:txXfrm>
        <a:off x="4718457" y="55235"/>
        <a:ext cx="2167468" cy="1712661"/>
      </dsp:txXfrm>
    </dsp:sp>
    <dsp:sp modelId="{6487F00E-9149-4D29-9414-DD94578E043C}">
      <dsp:nvSpPr>
        <dsp:cNvPr id="0" name=""/>
        <dsp:cNvSpPr/>
      </dsp:nvSpPr>
      <dsp:spPr>
        <a:xfrm rot="20700000">
          <a:off x="5664552" y="2918352"/>
          <a:ext cx="1930973" cy="6822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E69B6-7016-4AF6-970C-6B55419A62C0}">
      <dsp:nvSpPr>
        <dsp:cNvPr id="0" name=""/>
        <dsp:cNvSpPr/>
      </dsp:nvSpPr>
      <dsp:spPr>
        <a:xfrm>
          <a:off x="6425609" y="2099957"/>
          <a:ext cx="2274034" cy="181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Муниципальные программы Кемеровского муниципального района</a:t>
          </a:r>
          <a:endParaRPr lang="ru-RU" sz="1600" kern="1200" dirty="0"/>
        </a:p>
      </dsp:txBody>
      <dsp:txXfrm>
        <a:off x="6478892" y="2153240"/>
        <a:ext cx="2167468" cy="1712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D6F2-01AF-413D-A463-18F18EA64439}">
      <dsp:nvSpPr>
        <dsp:cNvPr id="0" name=""/>
        <dsp:cNvSpPr/>
      </dsp:nvSpPr>
      <dsp:spPr>
        <a:xfrm>
          <a:off x="4521" y="7555"/>
          <a:ext cx="2116127" cy="37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ведомствам</a:t>
          </a:r>
          <a:endParaRPr lang="ru-RU" sz="1000" kern="1200" dirty="0"/>
        </a:p>
      </dsp:txBody>
      <dsp:txXfrm>
        <a:off x="4521" y="7555"/>
        <a:ext cx="2116127" cy="375257"/>
      </dsp:txXfrm>
    </dsp:sp>
    <dsp:sp modelId="{B942162B-DBCA-4CBA-8F1A-BBDB694ABA83}">
      <dsp:nvSpPr>
        <dsp:cNvPr id="0" name=""/>
        <dsp:cNvSpPr/>
      </dsp:nvSpPr>
      <dsp:spPr>
        <a:xfrm>
          <a:off x="4521" y="382813"/>
          <a:ext cx="2116127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Местная администрация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Финансовый орган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Управление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Управление культуры, спорта и молодежной политики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Управление социальной защиты населения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МКУ «Служба единого заказчика»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Комитет по управлению муниципальным имуществом</a:t>
          </a:r>
          <a:endParaRPr lang="ru-RU" sz="1000" kern="1200" dirty="0"/>
        </a:p>
      </dsp:txBody>
      <dsp:txXfrm>
        <a:off x="4521" y="382813"/>
        <a:ext cx="2116127" cy="5002762"/>
      </dsp:txXfrm>
    </dsp:sp>
    <dsp:sp modelId="{7FD5004A-7178-4E4A-B857-1FA09BF18100}">
      <dsp:nvSpPr>
        <dsp:cNvPr id="0" name=""/>
        <dsp:cNvSpPr/>
      </dsp:nvSpPr>
      <dsp:spPr>
        <a:xfrm>
          <a:off x="2416906" y="7555"/>
          <a:ext cx="2116127" cy="37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функциям государства</a:t>
          </a:r>
          <a:endParaRPr lang="ru-RU" sz="1000" kern="1200" dirty="0"/>
        </a:p>
      </dsp:txBody>
      <dsp:txXfrm>
        <a:off x="2416906" y="7555"/>
        <a:ext cx="2116127" cy="375257"/>
      </dsp:txXfrm>
    </dsp:sp>
    <dsp:sp modelId="{8AD5E1E7-D0ED-4F57-BDE2-5CCFC15011AF}">
      <dsp:nvSpPr>
        <dsp:cNvPr id="0" name=""/>
        <dsp:cNvSpPr/>
      </dsp:nvSpPr>
      <dsp:spPr>
        <a:xfrm>
          <a:off x="2416906" y="382813"/>
          <a:ext cx="2116127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Общегосударственные вопросы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Национальная оборона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Национальная безопасность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Национальная экономика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Жилищно-коммунальное хозяйство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Охрана окружающей среды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Образование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Культура и кинематография</a:t>
          </a:r>
          <a:endParaRPr lang="ru-RU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Здравоохранение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Социальная политика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Физическая культура и спорт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Средства массовой информации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Обслуживание государственного и муниципального долга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Межбюджетные трансферты общего характера</a:t>
          </a:r>
          <a:endParaRPr lang="ru-RU" sz="1000" kern="1200" dirty="0"/>
        </a:p>
      </dsp:txBody>
      <dsp:txXfrm>
        <a:off x="2416906" y="382813"/>
        <a:ext cx="2116127" cy="5002762"/>
      </dsp:txXfrm>
    </dsp:sp>
    <dsp:sp modelId="{12456D80-97E0-439F-8CDE-D8D9AF4023F2}">
      <dsp:nvSpPr>
        <dsp:cNvPr id="0" name=""/>
        <dsp:cNvSpPr/>
      </dsp:nvSpPr>
      <dsp:spPr>
        <a:xfrm>
          <a:off x="4840232" y="7555"/>
          <a:ext cx="2373363" cy="37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муниципальным программам</a:t>
          </a:r>
          <a:endParaRPr lang="ru-RU" sz="1000" kern="1200" dirty="0"/>
        </a:p>
      </dsp:txBody>
      <dsp:txXfrm>
        <a:off x="4840232" y="7555"/>
        <a:ext cx="2373363" cy="375257"/>
      </dsp:txXfrm>
    </dsp:sp>
    <dsp:sp modelId="{8F801316-BE4C-43FA-8C86-48876968ADA1}">
      <dsp:nvSpPr>
        <dsp:cNvPr id="0" name=""/>
        <dsp:cNvSpPr/>
      </dsp:nvSpPr>
      <dsp:spPr>
        <a:xfrm>
          <a:off x="4829292" y="390368"/>
          <a:ext cx="2395244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Жилище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Социальная инфраструктура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Жилищно-коммунальный и дорожный комплекс, энергосбережение и повышение энергоэффективности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Управление муниципальным имуществом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Культура</a:t>
          </a:r>
          <a:endParaRPr lang="ru-RU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Образование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физической культуры и спорта. Молодое поколение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Социальная поддержка населения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сельского здравоохранения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безопасности условий жизни и деятельности  населения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субъектов малого и среднего предпринимательства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Финансовая поддержка агропромышленного комплекса и социальное развитие села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Информационная политика и работа</a:t>
          </a:r>
          <a:endParaRPr lang="ru-RU" sz="1000" kern="1200" dirty="0"/>
        </a:p>
      </dsp:txBody>
      <dsp:txXfrm>
        <a:off x="4829292" y="390368"/>
        <a:ext cx="2395244" cy="5002762"/>
      </dsp:txXfrm>
    </dsp:sp>
    <dsp:sp modelId="{E3887EE1-5A86-4A7C-A474-7412233A3D85}">
      <dsp:nvSpPr>
        <dsp:cNvPr id="0" name=""/>
        <dsp:cNvSpPr/>
      </dsp:nvSpPr>
      <dsp:spPr>
        <a:xfrm>
          <a:off x="7520794" y="7555"/>
          <a:ext cx="2116127" cy="37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Непрограммные мероприятия</a:t>
          </a:r>
          <a:endParaRPr lang="ru-RU" sz="1000" kern="1200" dirty="0"/>
        </a:p>
      </dsp:txBody>
      <dsp:txXfrm>
        <a:off x="7520794" y="7555"/>
        <a:ext cx="2116127" cy="375257"/>
      </dsp:txXfrm>
    </dsp:sp>
    <dsp:sp modelId="{91FBB5C0-05DF-4226-AFEC-952AE3B35F41}">
      <dsp:nvSpPr>
        <dsp:cNvPr id="0" name=""/>
        <dsp:cNvSpPr/>
      </dsp:nvSpPr>
      <dsp:spPr>
        <a:xfrm>
          <a:off x="7520794" y="382813"/>
          <a:ext cx="2116127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Резервный фонд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Содержание органов местного самоуправления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Другие непрограммные мероприятия в соответствии с решением о бюджете района</a:t>
          </a:r>
          <a:endParaRPr lang="ru-RU" sz="1050" kern="1200" dirty="0"/>
        </a:p>
      </dsp:txBody>
      <dsp:txXfrm>
        <a:off x="7520794" y="382813"/>
        <a:ext cx="2116127" cy="5002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4384-A960-4A1C-B8E7-E8803842F8D7}">
      <dsp:nvSpPr>
        <dsp:cNvPr id="0" name=""/>
        <dsp:cNvSpPr/>
      </dsp:nvSpPr>
      <dsp:spPr>
        <a:xfrm>
          <a:off x="0" y="136458"/>
          <a:ext cx="1929019" cy="1166141"/>
        </a:xfrm>
        <a:prstGeom prst="roundRect">
          <a:avLst/>
        </a:prstGeom>
        <a:solidFill>
          <a:srgbClr val="3366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видам долговых обязательств</a:t>
          </a:r>
          <a:endParaRPr lang="ru-RU" sz="2000" kern="1200" dirty="0"/>
        </a:p>
      </dsp:txBody>
      <dsp:txXfrm>
        <a:off x="56926" y="193384"/>
        <a:ext cx="1815167" cy="1052289"/>
      </dsp:txXfrm>
    </dsp:sp>
    <dsp:sp modelId="{6D9FB95B-DEF5-4287-98F4-89A06B9A525F}">
      <dsp:nvSpPr>
        <dsp:cNvPr id="0" name=""/>
        <dsp:cNvSpPr/>
      </dsp:nvSpPr>
      <dsp:spPr>
        <a:xfrm>
          <a:off x="2186855" y="137436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Бюджетные кредиты</a:t>
          </a:r>
          <a:endParaRPr lang="ru-RU" sz="2000" kern="1200" dirty="0"/>
        </a:p>
      </dsp:txBody>
      <dsp:txXfrm>
        <a:off x="2243781" y="194362"/>
        <a:ext cx="2434121" cy="1052289"/>
      </dsp:txXfrm>
    </dsp:sp>
    <dsp:sp modelId="{54932AFD-8F6D-4196-98C4-61F6EBA568E7}">
      <dsp:nvSpPr>
        <dsp:cNvPr id="0" name=""/>
        <dsp:cNvSpPr/>
      </dsp:nvSpPr>
      <dsp:spPr>
        <a:xfrm>
          <a:off x="4989625" y="137436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Кредиты от кредитных организаций</a:t>
          </a:r>
          <a:endParaRPr lang="ru-RU" sz="2000" kern="1200" dirty="0"/>
        </a:p>
      </dsp:txBody>
      <dsp:txXfrm>
        <a:off x="5046551" y="194362"/>
        <a:ext cx="2434121" cy="1052289"/>
      </dsp:txXfrm>
    </dsp:sp>
    <dsp:sp modelId="{BF484ADE-94C5-4039-9A15-CEF06BA6157A}">
      <dsp:nvSpPr>
        <dsp:cNvPr id="0" name=""/>
        <dsp:cNvSpPr/>
      </dsp:nvSpPr>
      <dsp:spPr>
        <a:xfrm>
          <a:off x="7792396" y="137436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Муниципальные гарантии</a:t>
          </a:r>
          <a:endParaRPr lang="ru-RU" sz="2000" kern="1200" dirty="0"/>
        </a:p>
      </dsp:txBody>
      <dsp:txXfrm>
        <a:off x="7849322" y="194362"/>
        <a:ext cx="2434121" cy="1052289"/>
      </dsp:txXfrm>
    </dsp:sp>
    <dsp:sp modelId="{0933FA51-BA5A-40C5-96CD-240482D40CD2}">
      <dsp:nvSpPr>
        <dsp:cNvPr id="0" name=""/>
        <dsp:cNvSpPr/>
      </dsp:nvSpPr>
      <dsp:spPr>
        <a:xfrm>
          <a:off x="0" y="1558375"/>
          <a:ext cx="1929019" cy="1166141"/>
        </a:xfrm>
        <a:prstGeom prst="roundRect">
          <a:avLst/>
        </a:prstGeom>
        <a:solidFill>
          <a:srgbClr val="3366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сроку</a:t>
          </a:r>
          <a:endParaRPr lang="ru-RU" sz="2000" kern="1200" dirty="0"/>
        </a:p>
      </dsp:txBody>
      <dsp:txXfrm>
        <a:off x="56926" y="1615301"/>
        <a:ext cx="1815167" cy="1052289"/>
      </dsp:txXfrm>
    </dsp:sp>
    <dsp:sp modelId="{BB3E5612-4331-43AC-BBE8-EF8125DC4FF5}">
      <dsp:nvSpPr>
        <dsp:cNvPr id="0" name=""/>
        <dsp:cNvSpPr/>
      </dsp:nvSpPr>
      <dsp:spPr>
        <a:xfrm>
          <a:off x="2186855" y="1558375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Краткосрочный (до 1 года)</a:t>
          </a:r>
          <a:endParaRPr lang="ru-RU" sz="2000" kern="1200" dirty="0"/>
        </a:p>
      </dsp:txBody>
      <dsp:txXfrm>
        <a:off x="2243781" y="1615301"/>
        <a:ext cx="2434121" cy="1052289"/>
      </dsp:txXfrm>
    </dsp:sp>
    <dsp:sp modelId="{D5A2BD74-580D-4746-BB17-A5FF9FDA677E}">
      <dsp:nvSpPr>
        <dsp:cNvPr id="0" name=""/>
        <dsp:cNvSpPr/>
      </dsp:nvSpPr>
      <dsp:spPr>
        <a:xfrm>
          <a:off x="4989625" y="1558375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Среднесрочный (от 1 года до 5 лет включительно)</a:t>
          </a:r>
          <a:endParaRPr lang="ru-RU" sz="2000" kern="1200" dirty="0"/>
        </a:p>
      </dsp:txBody>
      <dsp:txXfrm>
        <a:off x="5046551" y="1615301"/>
        <a:ext cx="2434121" cy="1052289"/>
      </dsp:txXfrm>
    </dsp:sp>
    <dsp:sp modelId="{390618AB-DE8C-4540-8D3A-1A9AE21D41A0}">
      <dsp:nvSpPr>
        <dsp:cNvPr id="0" name=""/>
        <dsp:cNvSpPr/>
      </dsp:nvSpPr>
      <dsp:spPr>
        <a:xfrm>
          <a:off x="7792396" y="1558375"/>
          <a:ext cx="2547973" cy="1166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Долгосрочный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(от 5 до 30 лет включительно)</a:t>
          </a:r>
          <a:endParaRPr lang="ru-RU" sz="2000" kern="1200" dirty="0"/>
        </a:p>
      </dsp:txBody>
      <dsp:txXfrm>
        <a:off x="7849322" y="1615301"/>
        <a:ext cx="2434121" cy="105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0.12938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0" y="0"/>
          <a:ext cx="538295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Распределение инвестиций в основные отрасли экономики</a:t>
          </a:r>
          <a:endParaRPr lang="ru-RU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D867-1F5A-49C9-AE95-4609162B7EC6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245F-287F-4795-8D2F-2E0490EC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387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DD68CC30-B5B3-4844-9561-B68EF1F93A9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1" rIns="91283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88" y="4822825"/>
            <a:ext cx="5510213" cy="3944938"/>
          </a:xfrm>
          <a:prstGeom prst="rect">
            <a:avLst/>
          </a:prstGeom>
        </p:spPr>
        <p:txBody>
          <a:bodyPr vert="horz" lIns="91283" tIns="45641" rIns="91283" bIns="456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BAFA318A-8825-4994-A24A-7B6052325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334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318A-8825-4994-A24A-7B6052325B85}" type="slidenum">
              <a:rPr lang="ru-RU" smtClean="0"/>
              <a:t>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8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318A-8825-4994-A24A-7B6052325B85}" type="slidenum">
              <a:rPr lang="ru-RU" smtClean="0"/>
              <a:t>9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6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318A-8825-4994-A24A-7B6052325B85}" type="slidenum">
              <a:rPr lang="ru-RU" smtClean="0"/>
              <a:t>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3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C311-7D1E-4FA7-902E-9CC57A2829C8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117-9B0B-408E-A2B3-5D27605DE0AB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27F0-01B7-476F-A5DC-6AC2A34DF8BF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69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401-2C6A-4235-88C1-69CC35F1F440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5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E17-24D0-4403-8676-4FB60E873A1C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97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61F-AFDA-4CB5-BD30-4E5D6B97D9BD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81ED-7D47-45D5-A87E-009CB1C724F0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9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769-1D3C-49CF-B2DC-60923646EB99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874A-3D39-492B-949D-CFC2E8A48A5D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9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778-7E2C-478C-8E73-FE8487E6A2A3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4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2E54-256B-41C8-928A-5CA31C18C51D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2D1-0DD0-4210-AFD2-F79239E77254}" type="datetime1">
              <a:rPr lang="ru-RU" smtClean="0"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3EE7-A05A-4695-8BBA-9EE7A8E47E84}" type="datetime1">
              <a:rPr lang="ru-RU" smtClean="0"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FAD5-F414-4B2C-A1CB-0145523ED2B9}" type="datetime1">
              <a:rPr lang="ru-RU" smtClean="0"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7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AB82-EBE1-4F9E-A862-328AC5267AEC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30D-0B5C-4666-B36A-8E07E4F257B9}" type="datetime1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9600-5E27-43E6-A5FB-EB0A1F0C459E}" type="datetime1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360218"/>
            <a:ext cx="8915399" cy="9698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</a:t>
            </a:r>
            <a:r>
              <a:rPr lang="ru-RU" sz="3200" dirty="0" smtClean="0"/>
              <a:t>положения. Термины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89211" y="1258784"/>
            <a:ext cx="9346115" cy="5432961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Бюджет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Доходы. Расходы. Дефицит (профицит)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Виды доходов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Межбюджетные </a:t>
            </a:r>
            <a:r>
              <a:rPr lang="ru-RU" sz="1400" dirty="0" smtClean="0"/>
              <a:t>трансферты - </a:t>
            </a:r>
            <a:r>
              <a:rPr lang="ru-RU" sz="1400" dirty="0"/>
              <a:t>основной вид безвозмездных перечислений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Нормативы распределения доходов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/>
              <a:t>Администраторы </a:t>
            </a:r>
            <a:r>
              <a:rPr lang="ru-RU" sz="1400" dirty="0" smtClean="0"/>
              <a:t>доходов бюджета. </a:t>
            </a:r>
            <a:r>
              <a:rPr lang="ru-RU" sz="1400" dirty="0"/>
              <a:t>Главные распорядители бюджетных </a:t>
            </a:r>
            <a:r>
              <a:rPr lang="ru-RU" sz="1400" dirty="0" smtClean="0"/>
              <a:t>средств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Бюджетный процесс. </a:t>
            </a:r>
            <a:r>
              <a:rPr lang="ru-RU" sz="1400" dirty="0" smtClean="0"/>
              <a:t>Стадии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Подготовка бюджета района по </a:t>
            </a:r>
            <a:r>
              <a:rPr lang="ru-RU" sz="1400" dirty="0" smtClean="0"/>
              <a:t>месяцам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Документы, необходимые для составления проекта бюджета</a:t>
            </a:r>
            <a:endParaRPr lang="ru-RU" sz="1400" dirty="0" smtClean="0"/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Этапы рассмотрения и утверждения проекта решения о бюджете района (1 чтение</a:t>
            </a:r>
            <a:r>
              <a:rPr lang="ru-RU" sz="1400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 smtClean="0"/>
              <a:t>Публичные слушания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 smtClean="0"/>
              <a:t>Порядок организации публичных слушаний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 smtClean="0"/>
              <a:t>Порядок проведения публичных слушаний</a:t>
            </a:r>
          </a:p>
          <a:p>
            <a:pPr marL="342900" indent="-342900">
              <a:spcBef>
                <a:spcPts val="600"/>
              </a:spcBef>
              <a:buFont typeface="Wingdings 3" charset="2"/>
              <a:buAutoNum type="arabicPeriod"/>
            </a:pPr>
            <a:r>
              <a:rPr lang="ru-RU" sz="1400" dirty="0"/>
              <a:t>Этапы рассмотрения и утверждения проекта решения о бюджете района </a:t>
            </a:r>
            <a:r>
              <a:rPr lang="ru-RU" sz="1400" dirty="0" smtClean="0"/>
              <a:t>(2 </a:t>
            </a:r>
            <a:r>
              <a:rPr lang="ru-RU" sz="1400" dirty="0"/>
              <a:t>чтение)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Бюджетная классификация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Муниципальный долг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Среднегодовая численность населения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smtClean="0"/>
              <a:t>Основные показатели социально-экономического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835" y="205839"/>
            <a:ext cx="9072357" cy="11598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Документы, необходимые для составления проекта бюджета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9718337"/>
              </p:ext>
            </p:extLst>
          </p:nvPr>
        </p:nvGraphicFramePr>
        <p:xfrm>
          <a:off x="2510927" y="1567542"/>
          <a:ext cx="8865633" cy="504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45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9" y="69759"/>
            <a:ext cx="9666514" cy="11806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Этапы рассмотрения и утверждения проекта решения о бюджете района (1 чтение)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2090059" y="1459666"/>
            <a:ext cx="2747987" cy="7278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Местная администрация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240130" y="2290185"/>
            <a:ext cx="2945080" cy="7639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Совет народных депутатов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2190179" y="3112944"/>
            <a:ext cx="2540929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Прокуратура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40" y="2111334"/>
            <a:ext cx="1415024" cy="605644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Вносит проект решения на рассмотрение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8691" y="2931963"/>
            <a:ext cx="1527958" cy="65228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Направляет проект решения для заключений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0072" y="3623712"/>
            <a:ext cx="1527958" cy="522515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Подготавливает заключение</a:t>
            </a:r>
            <a:endParaRPr lang="ru-RU" sz="1200" dirty="0"/>
          </a:p>
        </p:txBody>
      </p:sp>
      <p:sp>
        <p:nvSpPr>
          <p:cNvPr id="11" name="Овал 10"/>
          <p:cNvSpPr/>
          <p:nvPr/>
        </p:nvSpPr>
        <p:spPr>
          <a:xfrm>
            <a:off x="2065929" y="4551425"/>
            <a:ext cx="2789427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Контрольно-счетная палата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00072" y="5127411"/>
            <a:ext cx="1527958" cy="522515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Подготавливает заключение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8365090" y="1461505"/>
            <a:ext cx="3540437" cy="78377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Комитет по бюджету, налогам и предпринимательству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70008" y="2187516"/>
            <a:ext cx="2230970" cy="64522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Рассматривает проект, выносит предложения или замечания 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8756077" y="3309468"/>
            <a:ext cx="2789427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Депутатские слушания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00619" y="3896936"/>
            <a:ext cx="2100341" cy="86096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Выносят заключение по обсуждаемому проекту, рекомендации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8380571" y="5234269"/>
            <a:ext cx="3540436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Публичные слушания (мнение населения)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27648" y="5821737"/>
            <a:ext cx="2315690" cy="48075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Результаты слушаний оформляются протоколом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2252" y="6072134"/>
            <a:ext cx="4233959" cy="504818"/>
          </a:xfrm>
          <a:prstGeom prst="rect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проекта решения в первом чтении </a:t>
            </a:r>
          </a:p>
          <a:p>
            <a:pPr algn="ctr"/>
            <a:r>
              <a:rPr lang="ru-RU" sz="1200" dirty="0" smtClean="0"/>
              <a:t>на Сессии народных депутатов</a:t>
            </a:r>
            <a:endParaRPr lang="ru-RU" sz="1200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0015317">
            <a:off x="4343160" y="2884209"/>
            <a:ext cx="973073" cy="205361"/>
          </a:xfrm>
          <a:prstGeom prst="left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8652956">
            <a:off x="3945890" y="3705398"/>
            <a:ext cx="2145304" cy="202878"/>
          </a:xfrm>
          <a:prstGeom prst="left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49150">
            <a:off x="4726012" y="2074594"/>
            <a:ext cx="922031" cy="208795"/>
          </a:xfrm>
          <a:prstGeom prst="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423498">
            <a:off x="7852377" y="2100008"/>
            <a:ext cx="705602" cy="222993"/>
          </a:xfrm>
          <a:prstGeom prst="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9906613" y="2972777"/>
            <a:ext cx="488356" cy="228033"/>
          </a:xfrm>
          <a:prstGeom prst="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9945946" y="4894709"/>
            <a:ext cx="479094" cy="205484"/>
          </a:xfrm>
          <a:prstGeom prst="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4806194">
            <a:off x="6997919" y="4005986"/>
            <a:ext cx="2594480" cy="259234"/>
          </a:xfrm>
          <a:prstGeom prst="rightArrow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485020" y="4652769"/>
            <a:ext cx="2448423" cy="311375"/>
          </a:xfrm>
          <a:prstGeom prst="rightArrow">
            <a:avLst/>
          </a:prstGeom>
          <a:solidFill>
            <a:srgbClr val="3366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11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75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00841"/>
            <a:ext cx="8915399" cy="6610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Публичные слушания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961901"/>
            <a:ext cx="9404866" cy="443586"/>
          </a:xfrm>
        </p:spPr>
        <p:txBody>
          <a:bodyPr/>
          <a:lstStyle/>
          <a:p>
            <a:r>
              <a:rPr lang="ru-RU" dirty="0" smtClean="0"/>
              <a:t>- это форма участия населения в осуществлении местного самоуправления.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9212" y="1591294"/>
            <a:ext cx="4457699" cy="581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по проекту бюджета района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1645" y="1591293"/>
            <a:ext cx="4457699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по отчету об исполнении бюджета района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89211" y="2320809"/>
            <a:ext cx="916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о проведении публичных слушаний опубликовывается в районной газете «Заря» (выпускается с 1939 года) и (или) на официальном сайте Кемеровского муниципального района.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28681"/>
          <a:stretch/>
        </p:blipFill>
        <p:spPr>
          <a:xfrm>
            <a:off x="3351303" y="3310198"/>
            <a:ext cx="2933516" cy="1482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6092" y="4858498"/>
            <a:ext cx="4595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Любой житель района может подать заявку на участие в публичных слушаниях, представить свои рекомендации для включения их в протокол публичных слушаний.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6233" r="9383" b="13816"/>
          <a:stretch/>
        </p:blipFill>
        <p:spPr>
          <a:xfrm>
            <a:off x="7410300" y="3344736"/>
            <a:ext cx="4220387" cy="2895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04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426028" y="5956618"/>
            <a:ext cx="6353299" cy="652196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Публикуется в газете «Заря» и (или) на сайте Кемеровского муниципального района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6028" y="4559585"/>
            <a:ext cx="6353299" cy="613355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Дата, время, место, наименование проекта бюджета, инициатор проведения, иные вопросы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630" y="253714"/>
            <a:ext cx="9191111" cy="6558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Порядок организации публичных слушаний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1035" y="1095576"/>
            <a:ext cx="5783276" cy="30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</a:t>
            </a:r>
            <a:r>
              <a:rPr lang="ru-RU" sz="1600" dirty="0" smtClean="0"/>
              <a:t>слушания</a:t>
            </a:r>
            <a:r>
              <a:rPr lang="ru-RU" dirty="0" smtClean="0"/>
              <a:t> по проекту правового акта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5404" y="2820780"/>
            <a:ext cx="1446706" cy="951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Совет народных депутатов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3792" y="2799291"/>
            <a:ext cx="2212769" cy="952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Инициативная группа (население)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5107" y="1995721"/>
            <a:ext cx="5415148" cy="30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Инициаторы проведения слушаний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04005" y="2719039"/>
            <a:ext cx="2066307" cy="115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Глава Кемеровского муниципального района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1344" y="4274734"/>
            <a:ext cx="5842659" cy="3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Решение о назначении публичных слушаний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453650" y="2706499"/>
            <a:ext cx="2564666" cy="381658"/>
          </a:xfrm>
          <a:prstGeom prst="right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Ходатайство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81344" y="5641345"/>
            <a:ext cx="5842659" cy="36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Решение о проведении публичных слушаний</a:t>
            </a:r>
            <a:endParaRPr lang="ru-RU" sz="16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4453649" y="3099357"/>
            <a:ext cx="2564667" cy="898207"/>
          </a:xfrm>
          <a:prstGeom prst="leftArrow">
            <a:avLst>
              <a:gd name="adj1" fmla="val 63221"/>
              <a:gd name="adj2" fmla="val 50000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Уведомление о назначении публичных слушаний</a:t>
            </a:r>
            <a:endParaRPr lang="ru-RU" sz="1200" dirty="0"/>
          </a:p>
        </p:txBody>
      </p:sp>
      <p:cxnSp>
        <p:nvCxnSpPr>
          <p:cNvPr id="19" name="Прямая со стрелкой 18"/>
          <p:cNvCxnSpPr>
            <a:stCxn id="5" idx="2"/>
            <a:endCxn id="8" idx="0"/>
          </p:cNvCxnSpPr>
          <p:nvPr/>
        </p:nvCxnSpPr>
        <p:spPr>
          <a:xfrm>
            <a:off x="6602673" y="1404334"/>
            <a:ext cx="8" cy="5913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>
            <a:off x="6602673" y="2304479"/>
            <a:ext cx="1316084" cy="5163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9" idx="0"/>
          </p:cNvCxnSpPr>
          <p:nvPr/>
        </p:nvCxnSpPr>
        <p:spPr>
          <a:xfrm>
            <a:off x="6602681" y="2304479"/>
            <a:ext cx="3334478" cy="4145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7" idx="0"/>
          </p:cNvCxnSpPr>
          <p:nvPr/>
        </p:nvCxnSpPr>
        <p:spPr>
          <a:xfrm flipH="1">
            <a:off x="3170177" y="2304479"/>
            <a:ext cx="3432504" cy="4948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  <a:endCxn id="10" idx="0"/>
          </p:cNvCxnSpPr>
          <p:nvPr/>
        </p:nvCxnSpPr>
        <p:spPr>
          <a:xfrm flipH="1">
            <a:off x="6602674" y="3772402"/>
            <a:ext cx="1316083" cy="502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10" idx="0"/>
          </p:cNvCxnSpPr>
          <p:nvPr/>
        </p:nvCxnSpPr>
        <p:spPr>
          <a:xfrm flipH="1">
            <a:off x="6602674" y="3873914"/>
            <a:ext cx="3334485" cy="4008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2"/>
            <a:endCxn id="14" idx="0"/>
          </p:cNvCxnSpPr>
          <p:nvPr/>
        </p:nvCxnSpPr>
        <p:spPr>
          <a:xfrm flipH="1">
            <a:off x="6602674" y="5172940"/>
            <a:ext cx="4" cy="4684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13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кругленный прямоугольник 86"/>
          <p:cNvSpPr/>
          <p:nvPr/>
        </p:nvSpPr>
        <p:spPr>
          <a:xfrm>
            <a:off x="1434179" y="4183497"/>
            <a:ext cx="10369894" cy="970393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Проведение публичных слушаний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56702" y="1817667"/>
            <a:ext cx="6206104" cy="1254858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Не менее 5 человек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6021" y="5909446"/>
            <a:ext cx="6353299" cy="652196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Публикуются в газете «Заря» и (или) на сайте Кемеровского муниципального района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702" y="231697"/>
            <a:ext cx="8915399" cy="725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Порядок проведения публичных слушаний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40575" y="1077357"/>
            <a:ext cx="7730836" cy="30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комиссии по проведению публичных слушаний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25754" y="1900414"/>
            <a:ext cx="2058879" cy="83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Представители общественности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1096" y="1920844"/>
            <a:ext cx="2212769" cy="80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Депутаты Совета народных депутатов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5097" y="3450723"/>
            <a:ext cx="5415148" cy="30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Утверждение состава комиссии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7796" y="5550129"/>
            <a:ext cx="5842659" cy="4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Результаты проведения публичных слушаний</a:t>
            </a:r>
            <a:endParaRPr lang="ru-RU" sz="1600" dirty="0"/>
          </a:p>
        </p:txBody>
      </p:sp>
      <p:cxnSp>
        <p:nvCxnSpPr>
          <p:cNvPr id="19" name="Прямая со стрелкой 18"/>
          <p:cNvCxnSpPr>
            <a:stCxn id="5" idx="2"/>
            <a:endCxn id="27" idx="0"/>
          </p:cNvCxnSpPr>
          <p:nvPr/>
        </p:nvCxnSpPr>
        <p:spPr>
          <a:xfrm flipH="1">
            <a:off x="5359754" y="1386115"/>
            <a:ext cx="1246239" cy="4315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6" idx="0"/>
          </p:cNvCxnSpPr>
          <p:nvPr/>
        </p:nvCxnSpPr>
        <p:spPr>
          <a:xfrm>
            <a:off x="6605993" y="1386115"/>
            <a:ext cx="3349201" cy="5142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828656" y="1932192"/>
            <a:ext cx="3459359" cy="807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Сотрудники администрации Кемеровского муниципального района</a:t>
            </a:r>
            <a:endParaRPr lang="ru-RU" sz="16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16954" y="4260422"/>
            <a:ext cx="2963793" cy="534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Запрашивание информации и документации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17328" y="4256376"/>
            <a:ext cx="3370687" cy="538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Информирование граждан о проведении публичных слушаний</a:t>
            </a:r>
            <a:endParaRPr lang="ru-RU" sz="14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724596" y="4256376"/>
            <a:ext cx="2986041" cy="538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повестки публичных слушаний</a:t>
            </a:r>
            <a:endParaRPr lang="ru-RU" sz="1400" dirty="0"/>
          </a:p>
        </p:txBody>
      </p:sp>
      <p:cxnSp>
        <p:nvCxnSpPr>
          <p:cNvPr id="65" name="Прямая со стрелкой 64"/>
          <p:cNvCxnSpPr>
            <a:stCxn id="8" idx="2"/>
            <a:endCxn id="35" idx="0"/>
          </p:cNvCxnSpPr>
          <p:nvPr/>
        </p:nvCxnSpPr>
        <p:spPr>
          <a:xfrm>
            <a:off x="6602671" y="3759481"/>
            <a:ext cx="1" cy="4968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48" idx="0"/>
          </p:cNvCxnSpPr>
          <p:nvPr/>
        </p:nvCxnSpPr>
        <p:spPr>
          <a:xfrm>
            <a:off x="6602671" y="3787259"/>
            <a:ext cx="3614946" cy="4691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34" idx="0"/>
          </p:cNvCxnSpPr>
          <p:nvPr/>
        </p:nvCxnSpPr>
        <p:spPr>
          <a:xfrm flipH="1">
            <a:off x="2998851" y="3759481"/>
            <a:ext cx="3603820" cy="5009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87" idx="2"/>
            <a:endCxn id="14" idx="0"/>
          </p:cNvCxnSpPr>
          <p:nvPr/>
        </p:nvCxnSpPr>
        <p:spPr>
          <a:xfrm>
            <a:off x="6619126" y="5153890"/>
            <a:ext cx="0" cy="3962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7" idx="2"/>
            <a:endCxn id="8" idx="0"/>
          </p:cNvCxnSpPr>
          <p:nvPr/>
        </p:nvCxnSpPr>
        <p:spPr>
          <a:xfrm>
            <a:off x="5359754" y="3072525"/>
            <a:ext cx="1242917" cy="3781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8" idx="0"/>
          </p:cNvCxnSpPr>
          <p:nvPr/>
        </p:nvCxnSpPr>
        <p:spPr>
          <a:xfrm flipH="1">
            <a:off x="6602671" y="2740186"/>
            <a:ext cx="3352523" cy="7105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3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9" y="69759"/>
            <a:ext cx="9666514" cy="11806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Этапы рассмотрения и утверждения проекта решения о бюджете района (2 чтение)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2090059" y="1459666"/>
            <a:ext cx="2747987" cy="7278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Местная администрация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240130" y="2290185"/>
            <a:ext cx="2945080" cy="7639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Совет народных депутатов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2193587" y="3520771"/>
            <a:ext cx="2540929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Прокуратура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540" y="2111334"/>
            <a:ext cx="1415024" cy="605644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Вносит проект решения на рассмотрение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8691" y="2931963"/>
            <a:ext cx="1527958" cy="70962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Направляет проект решения для заключений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0072" y="4077676"/>
            <a:ext cx="1527958" cy="522515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Подготавливает заключение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8382386" y="1619671"/>
            <a:ext cx="3540437" cy="78377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Комитет по бюджету, налогам и предпринимательству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92553" y="2350378"/>
            <a:ext cx="2230970" cy="64522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Рассматривает проект, выносит предложения или замечания 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8757890" y="3747652"/>
            <a:ext cx="2789427" cy="6511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Депутатские слушания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57868" y="4339816"/>
            <a:ext cx="2100341" cy="860968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Подготавливают заключение по обсуждаемому проекту, рекомендации</a:t>
            </a:r>
            <a:endParaRPr lang="ru-RU" sz="1200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9453173">
            <a:off x="4345528" y="3108655"/>
            <a:ext cx="1140031" cy="222689"/>
          </a:xfrm>
          <a:prstGeom prst="left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49150">
            <a:off x="4726012" y="2074594"/>
            <a:ext cx="922031" cy="208795"/>
          </a:xfrm>
          <a:prstGeom prst="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171876">
            <a:off x="7752530" y="2107488"/>
            <a:ext cx="696975" cy="236140"/>
          </a:xfrm>
          <a:prstGeom prst="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9880681" y="3267506"/>
            <a:ext cx="654716" cy="228033"/>
          </a:xfrm>
          <a:prstGeom prst="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545751">
            <a:off x="7810519" y="3233215"/>
            <a:ext cx="1330615" cy="275317"/>
          </a:xfrm>
          <a:prstGeom prst="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653168" y="4581244"/>
            <a:ext cx="2170704" cy="295430"/>
          </a:xfrm>
          <a:prstGeom prst="rightArrow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31316" y="5816327"/>
            <a:ext cx="4233959" cy="504818"/>
          </a:xfrm>
          <a:prstGeom prst="rect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проекта решения во втором чтении </a:t>
            </a:r>
          </a:p>
          <a:p>
            <a:pPr algn="ctr"/>
            <a:r>
              <a:rPr lang="ru-RU" sz="1200" dirty="0" smtClean="0"/>
              <a:t>на Сессии народных депутатов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9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0" y="467096"/>
            <a:ext cx="8915399" cy="6610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Бюджетная классификация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128156"/>
            <a:ext cx="8915399" cy="55226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Бюджетная классификация </a:t>
            </a:r>
            <a:r>
              <a:rPr lang="ru-RU" dirty="0" smtClean="0"/>
              <a:t>- это группировка доходов, расходов и источников финансирования дефицитов бюджетов по различным направлениям, применяемая при составлении, исполнении бюджетов и формирования отчетности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Бюджетные </a:t>
            </a:r>
            <a:r>
              <a:rPr lang="ru-RU" dirty="0">
                <a:solidFill>
                  <a:srgbClr val="C00000"/>
                </a:solidFill>
              </a:rPr>
              <a:t>ассигнования </a:t>
            </a:r>
            <a:r>
              <a:rPr lang="ru-RU" dirty="0"/>
              <a:t>- это денежные средства, предусмотренные законом (решением) о бюджете, направленные на различные виды расходов</a:t>
            </a:r>
          </a:p>
          <a:p>
            <a:r>
              <a:rPr lang="ru-RU" dirty="0">
                <a:solidFill>
                  <a:srgbClr val="C00000"/>
                </a:solidFill>
              </a:rPr>
              <a:t>Ведомственная структура расходов бюджета </a:t>
            </a:r>
            <a:r>
              <a:rPr lang="ru-RU" dirty="0"/>
              <a:t>- это распределение бюджетных ассигнований, предусмотренных законом (решением) о бюджете, по главным распорядителям бюджетных средств в соответствии с бюджетной классификацией</a:t>
            </a:r>
          </a:p>
          <a:p>
            <a:r>
              <a:rPr lang="ru-RU" dirty="0">
                <a:solidFill>
                  <a:srgbClr val="C00000"/>
                </a:solidFill>
              </a:rPr>
              <a:t>Муниципальная программа </a:t>
            </a:r>
            <a:r>
              <a:rPr lang="ru-RU" dirty="0"/>
              <a:t>- это система мероприятий, взаимоувязанных по задачам, срокам осуществления и ресурсам, обеспечивающих в рамках реализации муниципальных функций достижение приоритетов и целей в сфере социально-экономического развития района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589212" y="2410691"/>
            <a:ext cx="8915399" cy="155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589211" y="5094909"/>
            <a:ext cx="8915399" cy="155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589210" y="3539045"/>
            <a:ext cx="8915399" cy="155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5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13983252"/>
              </p:ext>
            </p:extLst>
          </p:nvPr>
        </p:nvGraphicFramePr>
        <p:xfrm>
          <a:off x="1966026" y="1375804"/>
          <a:ext cx="9641444" cy="539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Скругленный прямоугольник 62"/>
          <p:cNvSpPr/>
          <p:nvPr/>
        </p:nvSpPr>
        <p:spPr>
          <a:xfrm>
            <a:off x="2327564" y="427512"/>
            <a:ext cx="8918369" cy="4987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бюджетных ассигнований по расходам</a:t>
            </a:r>
          </a:p>
        </p:txBody>
      </p:sp>
      <p:sp>
        <p:nvSpPr>
          <p:cNvPr id="66" name="Стрелка вниз 65"/>
          <p:cNvSpPr/>
          <p:nvPr/>
        </p:nvSpPr>
        <p:spPr>
          <a:xfrm rot="2493977">
            <a:off x="3294861" y="904276"/>
            <a:ext cx="308759" cy="542412"/>
          </a:xfrm>
          <a:prstGeom prst="downArrow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5292975" y="939460"/>
            <a:ext cx="308759" cy="472045"/>
          </a:xfrm>
          <a:prstGeom prst="downArrow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8" name="Стрелка вниз 67"/>
          <p:cNvSpPr/>
          <p:nvPr/>
        </p:nvSpPr>
        <p:spPr>
          <a:xfrm rot="18843901">
            <a:off x="10086626" y="896082"/>
            <a:ext cx="308759" cy="565029"/>
          </a:xfrm>
          <a:prstGeom prst="downArrow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7841670" y="926276"/>
            <a:ext cx="308759" cy="472045"/>
          </a:xfrm>
          <a:prstGeom prst="downArrow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81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662" y="893294"/>
            <a:ext cx="8915399" cy="6604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Ведомственная структура расходов бюджета района на 2014 год (выдержка из приложения к бюджету)</a:t>
            </a:r>
            <a:endParaRPr lang="ru-RU" sz="1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7013"/>
              </p:ext>
            </p:extLst>
          </p:nvPr>
        </p:nvGraphicFramePr>
        <p:xfrm>
          <a:off x="1730736" y="1547766"/>
          <a:ext cx="1023959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939"/>
                <a:gridCol w="1116281"/>
                <a:gridCol w="736270"/>
                <a:gridCol w="1056904"/>
                <a:gridCol w="950026"/>
                <a:gridCol w="961901"/>
                <a:gridCol w="7362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Ведомство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Целевая</a:t>
                      </a:r>
                      <a:r>
                        <a:rPr lang="ru-RU" sz="1200" baseline="0" dirty="0" smtClean="0"/>
                        <a:t> статья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расходов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 муниципальных дошкольных образовательных учреждений в рамках подпрограммы «Развитие дошкольного образования» муниципальной программы Кемеровского муниципального района «Образование Кемеровского муниципального района» (субсидии бюджетным учреждениям)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911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0611104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610</a:t>
                      </a:r>
                      <a:endParaRPr lang="ru-RU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 </a:t>
                      </a:r>
                      <a:r>
                        <a:rPr lang="ru-RU" sz="1200" dirty="0" err="1" smtClean="0"/>
                        <a:t>ххх,х</a:t>
                      </a:r>
                      <a:endParaRPr lang="ru-RU" sz="12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40116" y="3486932"/>
            <a:ext cx="1823892" cy="15363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Код главного распорядителя бюджетных средств:</a:t>
            </a:r>
          </a:p>
          <a:p>
            <a:pPr algn="ctr"/>
            <a:r>
              <a:rPr lang="ru-RU" sz="1100" dirty="0" smtClean="0"/>
              <a:t>Управление образования администрации Кемеровского муниципального района</a:t>
            </a:r>
            <a:endParaRPr lang="ru-RU" sz="11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9427" y="3477261"/>
            <a:ext cx="1440545" cy="6036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Код раздела:</a:t>
            </a:r>
          </a:p>
          <a:p>
            <a:pPr algn="ctr"/>
            <a:r>
              <a:rPr lang="ru-RU" sz="1200" dirty="0" smtClean="0"/>
              <a:t>«Образование»</a:t>
            </a:r>
            <a:endParaRPr lang="ru-RU" sz="12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48247" y="3474253"/>
            <a:ext cx="1414074" cy="8393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Код подраздела: «Дошкольное образование»</a:t>
            </a:r>
            <a:endParaRPr lang="ru-RU" sz="12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801467" y="3474254"/>
            <a:ext cx="3145318" cy="1549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Код целевой статьи: «Обеспечение деятельности муниципальных дошкольных образовательных учреждений» в рамках подпрограммы «Развитие дошкольного образования» муниципальной программы Кемеровского муниципального района «Образование Кемеровского муниципального района»</a:t>
            </a:r>
            <a:endParaRPr lang="ru-RU" sz="105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063168" y="3486932"/>
            <a:ext cx="1941701" cy="8546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Код подгруппы: Субсидии бюджетным учреждениям</a:t>
            </a:r>
            <a:endParaRPr lang="ru-RU" sz="1200" dirty="0"/>
          </a:p>
        </p:txBody>
      </p:sp>
      <p:cxnSp>
        <p:nvCxnSpPr>
          <p:cNvPr id="19" name="Прямая со стрелкой 18"/>
          <p:cNvCxnSpPr>
            <a:stCxn id="12" idx="3"/>
          </p:cNvCxnSpPr>
          <p:nvPr/>
        </p:nvCxnSpPr>
        <p:spPr>
          <a:xfrm flipV="1">
            <a:off x="5955284" y="2936970"/>
            <a:ext cx="2840165" cy="53728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</p:cNvCxnSpPr>
          <p:nvPr/>
        </p:nvCxnSpPr>
        <p:spPr>
          <a:xfrm flipV="1">
            <a:off x="4429700" y="2936971"/>
            <a:ext cx="3450557" cy="54029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 flipV="1">
            <a:off x="2652062" y="2956956"/>
            <a:ext cx="4328829" cy="52997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8374126" y="2936972"/>
            <a:ext cx="1375129" cy="537282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3"/>
          </p:cNvCxnSpPr>
          <p:nvPr/>
        </p:nvCxnSpPr>
        <p:spPr>
          <a:xfrm flipH="1" flipV="1">
            <a:off x="10759044" y="2838203"/>
            <a:ext cx="274975" cy="648729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18</a:t>
            </a:fld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04662" y="198018"/>
            <a:ext cx="8915399" cy="66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Бюджетная классификация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769462" y="5056193"/>
            <a:ext cx="6278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Коды и наименование показателей классификации расходов бюджета, задействованных в ведомственной структуре расходов, определены:</a:t>
            </a:r>
            <a:endParaRPr lang="ru-RU" sz="1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0116" y="5827788"/>
            <a:ext cx="3223770" cy="981630"/>
          </a:xfrm>
          <a:prstGeom prst="roundRect">
            <a:avLst/>
          </a:prstGeom>
          <a:noFill/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Указаниями о порядке применения бюджетной классификации Российской Федерации, утвержденными приказом Минфина России от 1 июля 2013 года №65н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80661" y="5827788"/>
            <a:ext cx="2575938" cy="9816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Приказом финансового управления по Кемеровскому району №124 от 10 декабря 2013 года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048167" y="5302787"/>
            <a:ext cx="3969622" cy="11294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Структура целевой статьи 0611104:</a:t>
            </a:r>
          </a:p>
          <a:p>
            <a:r>
              <a:rPr lang="ru-RU" sz="1100" i="1" dirty="0" smtClean="0"/>
              <a:t>Муниципальная программа </a:t>
            </a:r>
            <a:r>
              <a:rPr lang="ru-RU" sz="1100" dirty="0" smtClean="0"/>
              <a:t>– 06 «Образование»</a:t>
            </a:r>
          </a:p>
          <a:p>
            <a:r>
              <a:rPr lang="ru-RU" sz="1100" i="1" dirty="0" smtClean="0"/>
              <a:t>Подпрограмма </a:t>
            </a:r>
            <a:r>
              <a:rPr lang="ru-RU" sz="1100" dirty="0" smtClean="0"/>
              <a:t>– 1 «Развитие дошкольного образования»</a:t>
            </a:r>
          </a:p>
          <a:p>
            <a:r>
              <a:rPr lang="ru-RU" sz="1100" i="1" dirty="0" smtClean="0"/>
              <a:t>Наименование расходов </a:t>
            </a:r>
            <a:r>
              <a:rPr lang="ru-RU" sz="1100" dirty="0" smtClean="0"/>
              <a:t>– 1104 «Обеспечение деятельности дошкольных учреждений»</a:t>
            </a:r>
            <a:endParaRPr lang="ru-RU" sz="1100" dirty="0"/>
          </a:p>
        </p:txBody>
      </p:sp>
      <p:cxnSp>
        <p:nvCxnSpPr>
          <p:cNvPr id="4" name="Прямая со стрелкой 3"/>
          <p:cNvCxnSpPr>
            <a:stCxn id="22" idx="3"/>
          </p:cNvCxnSpPr>
          <p:nvPr/>
        </p:nvCxnSpPr>
        <p:spPr>
          <a:xfrm flipH="1" flipV="1">
            <a:off x="9987358" y="2936971"/>
            <a:ext cx="45620" cy="23658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7" idx="1"/>
          </p:cNvCxnSpPr>
          <p:nvPr/>
        </p:nvCxnSpPr>
        <p:spPr>
          <a:xfrm flipH="1">
            <a:off x="1555668" y="6318603"/>
            <a:ext cx="184448" cy="0"/>
          </a:xfrm>
          <a:prstGeom prst="line">
            <a:avLst/>
          </a:prstGeom>
          <a:ln w="28575">
            <a:solidFill>
              <a:srgbClr val="33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555668" y="2063611"/>
            <a:ext cx="0" cy="4254994"/>
          </a:xfrm>
          <a:prstGeom prst="line">
            <a:avLst/>
          </a:prstGeom>
          <a:ln w="28575">
            <a:solidFill>
              <a:srgbClr val="33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1555668" y="2063611"/>
            <a:ext cx="7239781" cy="0"/>
          </a:xfrm>
          <a:prstGeom prst="line">
            <a:avLst/>
          </a:prstGeom>
          <a:ln w="28575">
            <a:solidFill>
              <a:srgbClr val="33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7880257" y="2063611"/>
            <a:ext cx="915192" cy="358955"/>
          </a:xfrm>
          <a:prstGeom prst="straightConnector1">
            <a:avLst/>
          </a:prstGeom>
          <a:ln w="19050">
            <a:solidFill>
              <a:srgbClr val="3399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795449" y="2091016"/>
            <a:ext cx="0" cy="364481"/>
          </a:xfrm>
          <a:prstGeom prst="straightConnector1">
            <a:avLst/>
          </a:prstGeom>
          <a:ln w="19050">
            <a:solidFill>
              <a:srgbClr val="3399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795448" y="2068138"/>
            <a:ext cx="1963596" cy="410304"/>
          </a:xfrm>
          <a:prstGeom prst="straightConnector1">
            <a:avLst/>
          </a:prstGeom>
          <a:ln w="19050">
            <a:solidFill>
              <a:srgbClr val="3399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7656599" y="6592523"/>
            <a:ext cx="4417486" cy="2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2134464" y="2063611"/>
            <a:ext cx="15430" cy="4528914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>
            <a:off x="9749257" y="2083931"/>
            <a:ext cx="2385206" cy="394511"/>
          </a:xfrm>
          <a:prstGeom prst="straightConnector1">
            <a:avLst/>
          </a:prstGeom>
          <a:ln w="1905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9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44384"/>
            <a:ext cx="8915399" cy="724395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Муниципальный долг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1" y="1068779"/>
            <a:ext cx="8915399" cy="269569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Муниципальный долг </a:t>
            </a:r>
            <a:r>
              <a:rPr lang="ru-RU" dirty="0" smtClean="0"/>
              <a:t>- это обязательства, возникающие в связи с привлечением кредитов в кредитных организациях, получением бюджетных кредитов от других бюджетов и предоставлением муниципальных гарантий</a:t>
            </a:r>
          </a:p>
          <a:p>
            <a:r>
              <a:rPr lang="ru-RU" dirty="0">
                <a:solidFill>
                  <a:srgbClr val="C00000"/>
                </a:solidFill>
              </a:rPr>
              <a:t>Бюджетный кредит </a:t>
            </a:r>
            <a:r>
              <a:rPr lang="ru-RU" dirty="0"/>
              <a:t>- это денежные средства, предоставляемые одним бюджетом другому бюджету или юридическому лицу на определенный срок на возвратной </a:t>
            </a:r>
            <a:r>
              <a:rPr lang="ru-RU" dirty="0" smtClean="0"/>
              <a:t>основе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Муниципальные гарантии </a:t>
            </a:r>
            <a:r>
              <a:rPr lang="ru-RU" dirty="0" smtClean="0"/>
              <a:t>– это обязанность муниципального образования уплатить кредитору определенную денежную сумму за должника за счет средств соответствующего бюджета при наступлении гарантийного случая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3369959"/>
              </p:ext>
            </p:extLst>
          </p:nvPr>
        </p:nvGraphicFramePr>
        <p:xfrm>
          <a:off x="1603169" y="3847604"/>
          <a:ext cx="10343408" cy="286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21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7" y="258617"/>
            <a:ext cx="8915399" cy="8462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Бюджет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5132" y="1329974"/>
            <a:ext cx="6511505" cy="1816768"/>
          </a:xfrm>
        </p:spPr>
        <p:txBody>
          <a:bodyPr>
            <a:norm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юджет (от франц</a:t>
            </a:r>
            <a:r>
              <a:rPr lang="ru-RU" dirty="0"/>
              <a:t>. </a:t>
            </a:r>
            <a:r>
              <a:rPr lang="ru-RU" dirty="0" err="1"/>
              <a:t>bougette</a:t>
            </a:r>
            <a:r>
              <a:rPr lang="ru-RU" dirty="0"/>
              <a:t> "кожаный </a:t>
            </a:r>
            <a:r>
              <a:rPr lang="ru-RU" dirty="0" smtClean="0"/>
              <a:t>кошелек") - </a:t>
            </a:r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dirty="0" smtClean="0"/>
              <a:t>самоуправления.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316" r="13513" b="711"/>
          <a:stretch/>
        </p:blipFill>
        <p:spPr>
          <a:xfrm>
            <a:off x="2544856" y="1104838"/>
            <a:ext cx="2380276" cy="234957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1158508"/>
              </p:ext>
            </p:extLst>
          </p:nvPr>
        </p:nvGraphicFramePr>
        <p:xfrm>
          <a:off x="1669524" y="3775400"/>
          <a:ext cx="7570788" cy="247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4609" r="198" b="3196"/>
          <a:stretch/>
        </p:blipFill>
        <p:spPr>
          <a:xfrm>
            <a:off x="8760315" y="3767827"/>
            <a:ext cx="3128620" cy="2244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6342" y="6400800"/>
            <a:ext cx="448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/>
              <a:t>(без «двойного счета» межбюджетных трансфертов</a:t>
            </a:r>
            <a:r>
              <a:rPr lang="ru-RU" sz="1200" dirty="0" smtClean="0"/>
              <a:t>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607626" y="5688280"/>
            <a:ext cx="1199408" cy="193667"/>
          </a:xfrm>
          <a:prstGeom prst="rightArrow">
            <a:avLst/>
          </a:prstGeom>
          <a:solidFill>
            <a:srgbClr val="D8B3B2"/>
          </a:solidFill>
          <a:ln>
            <a:solidFill>
              <a:srgbClr val="E3C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595749" y="5947706"/>
            <a:ext cx="1199408" cy="193667"/>
          </a:xfrm>
          <a:prstGeom prst="rightArrow">
            <a:avLst/>
          </a:prstGeom>
          <a:solidFill>
            <a:srgbClr val="D8B3B2"/>
          </a:solidFill>
          <a:ln>
            <a:solidFill>
              <a:srgbClr val="E3C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54385">
            <a:off x="4552373" y="5901910"/>
            <a:ext cx="1309916" cy="91591"/>
          </a:xfrm>
          <a:prstGeom prst="rect">
            <a:avLst/>
          </a:prstGeom>
          <a:solidFill>
            <a:srgbClr val="C00000"/>
          </a:solidFill>
          <a:ln>
            <a:solidFill>
              <a:srgbClr val="DF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26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70214"/>
            <a:ext cx="8915399" cy="73231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Среднегодовая </a:t>
            </a:r>
            <a:r>
              <a:rPr lang="ru-RU" sz="3200" dirty="0"/>
              <a:t>ч</a:t>
            </a:r>
            <a:r>
              <a:rPr lang="ru-RU" sz="3200" dirty="0" smtClean="0"/>
              <a:t>исленность населения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1229918"/>
              </p:ext>
            </p:extLst>
          </p:nvPr>
        </p:nvGraphicFramePr>
        <p:xfrm>
          <a:off x="2589211" y="1047404"/>
          <a:ext cx="8489400" cy="45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89211" y="5769189"/>
            <a:ext cx="710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населения увеличивается за счет естественного и миграционного прироста. Естественный прирост имеет положительную динамику.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89211" y="902525"/>
            <a:ext cx="83563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человек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6961" r="6764" b="9499"/>
          <a:stretch/>
        </p:blipFill>
        <p:spPr>
          <a:xfrm>
            <a:off x="9908772" y="5632337"/>
            <a:ext cx="1928553" cy="119703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1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77091"/>
            <a:ext cx="8915399" cy="11716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показатели социально-экономического развития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88356"/>
              </p:ext>
            </p:extLst>
          </p:nvPr>
        </p:nvGraphicFramePr>
        <p:xfrm>
          <a:off x="1842056" y="1722474"/>
          <a:ext cx="9853940" cy="484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305"/>
                <a:gridCol w="1501257"/>
                <a:gridCol w="1169693"/>
                <a:gridCol w="1246909"/>
                <a:gridCol w="1225791"/>
                <a:gridCol w="1402814"/>
                <a:gridCol w="1240171"/>
              </a:tblGrid>
              <a:tr h="8293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Единица</a:t>
                      </a:r>
                      <a:r>
                        <a:rPr lang="ru-RU" baseline="0" dirty="0" smtClean="0"/>
                        <a:t> измерения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факт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</a:p>
                    <a:p>
                      <a:pPr algn="ctr"/>
                      <a:r>
                        <a:rPr lang="ru-RU" dirty="0" smtClean="0"/>
                        <a:t>прогноз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прогноз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прогноз</a:t>
                      </a:r>
                      <a:endParaRPr lang="ru-RU" dirty="0"/>
                    </a:p>
                  </a:txBody>
                  <a:tcPr anchor="ctr"/>
                </a:tc>
              </a:tr>
              <a:tr h="9854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Среднемесячная заработная плата на 1 работника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</a:t>
                      </a:r>
                      <a:endParaRPr lang="ru-RU" sz="1600" dirty="0"/>
                    </a:p>
                  </a:txBody>
                  <a:tcPr anchor="ctr"/>
                </a:tc>
              </a:tr>
              <a:tr h="7199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Прожиточный минимум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Рублей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5 444,9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6 043,9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6 708,7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7 245,3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7 824,6</a:t>
                      </a:r>
                      <a:endParaRPr lang="ru-RU" sz="1600" dirty="0"/>
                    </a:p>
                  </a:txBody>
                  <a:tcPr anchor="ctr"/>
                </a:tc>
              </a:tr>
              <a:tr h="7359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Средний размер трудовой пенсии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Рублей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8 607,5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9 553,8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10 604,7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11 771,2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13 066,1</a:t>
                      </a:r>
                      <a:endParaRPr lang="ru-RU" sz="1600" dirty="0"/>
                    </a:p>
                  </a:txBody>
                  <a:tcPr anchor="ctr"/>
                </a:tc>
              </a:tr>
              <a:tr h="7518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безработицы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 anchor="ctr"/>
                </a:tc>
              </a:tr>
              <a:tr h="7518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жилищного строительства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 </a:t>
                      </a:r>
                      <a:r>
                        <a:rPr lang="ru-RU" sz="1600" dirty="0" err="1" smtClean="0"/>
                        <a:t>кв.м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78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89212" y="277091"/>
            <a:ext cx="8915399" cy="11716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показатели социально-экономического развития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57310"/>
              </p:ext>
            </p:extLst>
          </p:nvPr>
        </p:nvGraphicFramePr>
        <p:xfrm>
          <a:off x="1876303" y="2441589"/>
          <a:ext cx="5617026" cy="329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57"/>
                <a:gridCol w="1248609"/>
                <a:gridCol w="802432"/>
                <a:gridCol w="802432"/>
                <a:gridCol w="802432"/>
                <a:gridCol w="802432"/>
                <a:gridCol w="802432"/>
              </a:tblGrid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/>
                </a:tc>
              </a:tr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28 528,3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27 987,4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28 858,4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32 723,1</a:t>
                      </a:r>
                    </a:p>
                  </a:txBody>
                  <a:tcPr marL="9525" marR="9525" marT="9525" marB="0" anchor="ctr"/>
                </a:tc>
              </a:tr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4 174,1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4 450,2</a:t>
                      </a:r>
                    </a:p>
                  </a:txBody>
                  <a:tcPr marL="9525" marR="9525" marT="9525" marB="0" anchor="ctr"/>
                </a:tc>
              </a:tr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8 978,0</a:t>
                      </a:r>
                    </a:p>
                  </a:txBody>
                  <a:tcPr marL="9525" marR="9525" marT="9525" marB="0" anchor="ctr"/>
                </a:tc>
              </a:tr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Торговля и услуги населению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3 288,6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4 698,8</a:t>
                      </a:r>
                    </a:p>
                  </a:txBody>
                  <a:tcPr marL="9525" marR="9525" marT="9525" marB="0" anchor="ctr"/>
                </a:tc>
              </a:tr>
              <a:tr h="52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42 152,4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44 321,5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46 784,5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50 850,1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65070750"/>
              </p:ext>
            </p:extLst>
          </p:nvPr>
        </p:nvGraphicFramePr>
        <p:xfrm>
          <a:off x="7598947" y="2194560"/>
          <a:ext cx="4205126" cy="456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22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18805" y="1801044"/>
            <a:ext cx="516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Валовой региональный продукт, млн. руб.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95756" y="1662545"/>
            <a:ext cx="280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экономики района, 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8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838" y="360218"/>
            <a:ext cx="8915399" cy="11360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показатели социально-экономического развития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7877418"/>
              </p:ext>
            </p:extLst>
          </p:nvPr>
        </p:nvGraphicFramePr>
        <p:xfrm>
          <a:off x="2256313" y="2339439"/>
          <a:ext cx="9248298" cy="442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1933" y="1496291"/>
            <a:ext cx="9521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Инвестиции</a:t>
            </a:r>
            <a:r>
              <a:rPr lang="ru-RU" sz="1400" dirty="0" smtClean="0"/>
              <a:t> – это денежные средства, ценные бумаги, иное имущество, в том числе имущественные права, иные права, имеющие денежную оценку, вкладываемые в объекты предпринимательской и (или) иной деятельности в целях получения прибыли и (или) достижения иного полезного эффекта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79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6463"/>
            <a:ext cx="9286112" cy="8035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Доходы. Расходы. Дефицит (профицит)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94698" y="3881751"/>
            <a:ext cx="2931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dirty="0" smtClean="0"/>
              <a:t>– превышение расходов бюджета над его доходами (например, использовать имеющиеся остатки средств, взять в долг)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79" y="3695060"/>
            <a:ext cx="3476356" cy="2213280"/>
          </a:xfrm>
          <a:prstGeom prst="rect">
            <a:avLst/>
          </a:prstGeom>
        </p:spPr>
      </p:pic>
      <p:sp>
        <p:nvSpPr>
          <p:cNvPr id="13" name="Облако 12"/>
          <p:cNvSpPr/>
          <p:nvPr/>
        </p:nvSpPr>
        <p:spPr>
          <a:xfrm>
            <a:off x="5153891" y="950027"/>
            <a:ext cx="3111333" cy="1119247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</a:t>
            </a:r>
            <a:endParaRPr lang="ru-RU" sz="2400" dirty="0"/>
          </a:p>
        </p:txBody>
      </p:sp>
      <p:sp>
        <p:nvSpPr>
          <p:cNvPr id="16" name="Стрелка углом 15"/>
          <p:cNvSpPr/>
          <p:nvPr/>
        </p:nvSpPr>
        <p:spPr>
          <a:xfrm>
            <a:off x="3716398" y="1240786"/>
            <a:ext cx="1318159" cy="9574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02660" y="2327187"/>
            <a:ext cx="3661867" cy="129664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 – поступающие в бюджет денежные средства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716826" y="2327188"/>
            <a:ext cx="3661867" cy="129664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– выплачиваемые из бюджета денежные средства</a:t>
            </a:r>
            <a:endParaRPr lang="ru-RU" dirty="0"/>
          </a:p>
        </p:txBody>
      </p:sp>
      <p:sp>
        <p:nvSpPr>
          <p:cNvPr id="19" name="Стрелка углом 18"/>
          <p:cNvSpPr/>
          <p:nvPr/>
        </p:nvSpPr>
        <p:spPr>
          <a:xfrm rot="5400000">
            <a:off x="8612584" y="1096449"/>
            <a:ext cx="911421" cy="14076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27527930"/>
              </p:ext>
            </p:extLst>
          </p:nvPr>
        </p:nvGraphicFramePr>
        <p:xfrm>
          <a:off x="1275297" y="5771408"/>
          <a:ext cx="4882201" cy="99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563937084"/>
              </p:ext>
            </p:extLst>
          </p:nvPr>
        </p:nvGraphicFramePr>
        <p:xfrm>
          <a:off x="6924293" y="5908340"/>
          <a:ext cx="5142018" cy="81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40675" y="3881751"/>
            <a:ext cx="3010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Профицит бюджета </a:t>
            </a:r>
            <a:r>
              <a:rPr lang="ru-RU" dirty="0" smtClean="0"/>
              <a:t>– превышение доходов бюджета над его расходами (например, накапливать остатки средств, погашать долг)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3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34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82665"/>
            <a:ext cx="8915399" cy="7204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доходов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414386"/>
            <a:ext cx="2517178" cy="298522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Налоговые доходы </a:t>
            </a:r>
            <a:r>
              <a:rPr lang="ru-RU" dirty="0" smtClean="0"/>
              <a:t>– налоги, уплачиваемые в бюджет гражданами, организациями, органами государственной власти, органами местного самоуправления.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511772" y="1408170"/>
            <a:ext cx="2477099" cy="289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Неналоговые доходы </a:t>
            </a:r>
            <a:r>
              <a:rPr lang="ru-RU" dirty="0" smtClean="0"/>
              <a:t>– доходы от использования и продажи имущества, находящегося в государственной и муниципальной собственности, штрафные санкции.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541222" y="1408170"/>
            <a:ext cx="2680959" cy="2988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Безвозмездные поступления </a:t>
            </a:r>
            <a:r>
              <a:rPr lang="ru-RU" dirty="0" smtClean="0"/>
              <a:t>– поступления от других бюджетов (межбюджетные трансферты), спонсорская помощь от организаций и граждан.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549442"/>
            <a:ext cx="1842367" cy="1934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10" y="4549442"/>
            <a:ext cx="1514994" cy="20290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r="14300"/>
          <a:stretch/>
        </p:blipFill>
        <p:spPr>
          <a:xfrm>
            <a:off x="5402398" y="4897357"/>
            <a:ext cx="2695845" cy="1586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1" y="3830541"/>
            <a:ext cx="943061" cy="94306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4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0" y="265446"/>
            <a:ext cx="8915399" cy="10146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Межбюджетные трансферты – основной вид безвозмездных перечислений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912" y="1282803"/>
            <a:ext cx="10412941" cy="769687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Межбюджетные трансферты </a:t>
            </a:r>
            <a:r>
              <a:rPr lang="ru-RU" sz="1600" dirty="0" smtClean="0"/>
              <a:t>– средства финансовой помощи (дотации, субсидии, субвенции и иные межбюджетные трансферты), передаваемые одним бюджетом бюджетной системы Российской Федерации другому бюджету на безвозмездной и безвозвратной основе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2613" y="2306883"/>
            <a:ext cx="2634916" cy="625642"/>
          </a:xfrm>
          <a:prstGeom prst="roundRect">
            <a:avLst/>
          </a:prstGeom>
          <a:solidFill>
            <a:schemeClr val="accent1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субъекта РФ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73935" y="4459818"/>
            <a:ext cx="3152273" cy="625642"/>
          </a:xfrm>
          <a:prstGeom prst="round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Кемеровского муниципального района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446" y="6061906"/>
            <a:ext cx="2634916" cy="625642"/>
          </a:xfrm>
          <a:prstGeom prst="round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сельских поселений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603079" y="3028937"/>
            <a:ext cx="293984" cy="1277940"/>
          </a:xfrm>
          <a:prstGeom prst="downArrow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/>
          <a:stretch/>
        </p:blipFill>
        <p:spPr>
          <a:xfrm>
            <a:off x="10379748" y="2117558"/>
            <a:ext cx="1486651" cy="122722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368511" y="2277987"/>
            <a:ext cx="2924227" cy="12265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</a:t>
            </a:r>
            <a:r>
              <a:rPr lang="ru-RU" sz="1200" dirty="0" smtClean="0"/>
              <a:t> - предоставляются без определения конкретной цели (пример, отец дает своему ребенку деньги на личные расходы)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09605" y="5016687"/>
            <a:ext cx="2924227" cy="12742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r>
              <a:rPr lang="ru-RU" sz="1200" dirty="0" smtClean="0"/>
              <a:t> – предоставляются на финансирование «переданных» полномочий субъекта </a:t>
            </a:r>
          </a:p>
          <a:p>
            <a:pPr algn="ctr"/>
            <a:r>
              <a:rPr lang="ru-RU" sz="1200" dirty="0" smtClean="0"/>
              <a:t>(пример, ребенку дали деньги и поручили купить продукты)</a:t>
            </a:r>
            <a:endParaRPr lang="ru-RU" sz="1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16036"/>
          <a:stretch/>
        </p:blipFill>
        <p:spPr>
          <a:xfrm>
            <a:off x="10379748" y="3504569"/>
            <a:ext cx="1486651" cy="12865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96" y="4981800"/>
            <a:ext cx="1462703" cy="1462703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7394179" y="3699823"/>
            <a:ext cx="2924227" cy="1075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  <a:r>
              <a:rPr lang="ru-RU" sz="1200" dirty="0" smtClean="0"/>
              <a:t> – предоставляются на условиях частичного </a:t>
            </a:r>
            <a:r>
              <a:rPr lang="ru-RU" sz="1200" dirty="0" err="1" smtClean="0"/>
              <a:t>софинансирования</a:t>
            </a:r>
            <a:r>
              <a:rPr lang="ru-RU" sz="1200" dirty="0" smtClean="0"/>
              <a:t> расходов (пример, отец добавляет денег ребенку для покупки игрушки)</a:t>
            </a:r>
            <a:endParaRPr lang="ru-RU" sz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2480" y="5093524"/>
            <a:ext cx="2924227" cy="12392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межбюджетные трансферты </a:t>
            </a:r>
            <a:r>
              <a:rPr lang="ru-RU" sz="1200" dirty="0" smtClean="0"/>
              <a:t>– предоставляются в соответствии с принятыми нормативно-правовыми актами органов местного самоуправления</a:t>
            </a:r>
            <a:endParaRPr lang="ru-RU" sz="1200" dirty="0"/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647098" y="5045083"/>
            <a:ext cx="178184" cy="1148064"/>
          </a:xfrm>
          <a:prstGeom prst="downArrow">
            <a:avLst/>
          </a:prstGeom>
          <a:solidFill>
            <a:srgbClr val="00B0F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4541864">
            <a:off x="6201979" y="2139034"/>
            <a:ext cx="142753" cy="2074131"/>
          </a:xfrm>
          <a:prstGeom prst="downArrow">
            <a:avLst/>
          </a:prstGeom>
          <a:solidFill>
            <a:srgbClr val="00B0F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5575746">
            <a:off x="6245134" y="2600755"/>
            <a:ext cx="153192" cy="2066199"/>
          </a:xfrm>
          <a:prstGeom prst="downArrow">
            <a:avLst/>
          </a:prstGeom>
          <a:solidFill>
            <a:srgbClr val="00B0F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7325419">
            <a:off x="6249609" y="3225585"/>
            <a:ext cx="168622" cy="2433611"/>
          </a:xfrm>
          <a:prstGeom prst="downArrow">
            <a:avLst/>
          </a:prstGeom>
          <a:solidFill>
            <a:srgbClr val="00B0F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4360397" y="5248892"/>
            <a:ext cx="197334" cy="740443"/>
          </a:xfrm>
          <a:prstGeom prst="up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094514" y="5248892"/>
            <a:ext cx="191552" cy="74044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5462649" y="5530022"/>
            <a:ext cx="1106660" cy="178185"/>
          </a:xfrm>
          <a:prstGeom prst="leftArrow">
            <a:avLst/>
          </a:pr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48453" y="5576107"/>
            <a:ext cx="111576" cy="95781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48453" y="6533923"/>
            <a:ext cx="622619" cy="10592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9605" y="6460928"/>
            <a:ext cx="2924227" cy="2390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5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58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93963"/>
            <a:ext cx="8915399" cy="67293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Нормативы распределения доходов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0380" y="863928"/>
            <a:ext cx="9074229" cy="85502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 это установленное Бюджетным кодексом Российской Федерации, законами (решениями) о бюджете процентное распределение налоговых и неналоговых доходов между федеральными, областными и местными бюджетами.</a:t>
            </a:r>
            <a:endParaRPr lang="ru-RU" sz="16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28938"/>
              </p:ext>
            </p:extLst>
          </p:nvPr>
        </p:nvGraphicFramePr>
        <p:xfrm>
          <a:off x="2430379" y="2594640"/>
          <a:ext cx="9241191" cy="4075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01"/>
                <a:gridCol w="5701705"/>
                <a:gridCol w="950283"/>
                <a:gridCol w="765164"/>
                <a:gridCol w="678774"/>
                <a:gridCol w="765164"/>
              </a:tblGrid>
              <a:tr h="428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Вид дохода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Федеральный бюджет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Областной бюджет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Бюджет района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Бюджет поселений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Century Gothic (Основной текст)"/>
                        </a:rPr>
                        <a:t>Налоговые доходы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Налог на добавленную стоимость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Налог на доходы физических лиц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85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3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дополнительный</a:t>
                      </a:r>
                      <a:r>
                        <a:rPr lang="ru-RU" sz="1100" b="0" i="1" u="none" strike="noStrike" baseline="0" dirty="0" smtClean="0">
                          <a:effectLst/>
                          <a:latin typeface="Century Gothic (Основной текст)"/>
                        </a:rPr>
                        <a:t> норматив от НДФЛ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-11,63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+11,63</a:t>
                      </a:r>
                      <a:endParaRPr lang="ru-RU" sz="1100" b="0" i="1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Акцизы на нефтепродукты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28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72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5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дополнительный норматив от акцизов на нефтепродукты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effectLst/>
                          <a:latin typeface="Century Gothic (Основной текст)"/>
                        </a:rPr>
                        <a:t>-0,4447</a:t>
                      </a:r>
                      <a:endParaRPr lang="ru-RU" sz="1100" b="0" i="1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+0,4447</a:t>
                      </a:r>
                      <a:endParaRPr lang="ru-RU" sz="1100" b="0" i="1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6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Единый налог</a:t>
                      </a:r>
                      <a:r>
                        <a:rPr lang="ru-RU" sz="1100" u="none" strike="noStrike" baseline="0" dirty="0" smtClean="0">
                          <a:effectLst/>
                          <a:latin typeface="Century Gothic (Основной текст)"/>
                        </a:rPr>
                        <a:t> на вмененный доход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7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Единый сельскохозяйственный налог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8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Налог,</a:t>
                      </a:r>
                      <a:r>
                        <a:rPr lang="ru-RU" sz="1100" u="none" strike="noStrike" baseline="0" dirty="0" smtClean="0">
                          <a:effectLst/>
                          <a:latin typeface="Century Gothic (Основной текст)"/>
                        </a:rPr>
                        <a:t> взимаемый в связи с применением п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атентной системы налогообложения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Налог на имущество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физических </a:t>
                      </a:r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лиц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10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Транспортный налог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95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11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Земельный налог</a:t>
                      </a:r>
                      <a:endParaRPr lang="ru-RU" sz="1100" b="1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Century Gothic (Основной текст)"/>
                        </a:rPr>
                        <a:t>Неналоговые доходы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12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Аренда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и продажа</a:t>
                      </a:r>
                      <a:r>
                        <a:rPr lang="ru-RU" sz="1100" u="none" strike="noStrike" baseline="0" dirty="0" smtClean="0">
                          <a:effectLst/>
                          <a:latin typeface="Century Gothic (Основной текст)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земельных участков, собственность</a:t>
                      </a:r>
                      <a:r>
                        <a:rPr lang="ru-RU" sz="1100" u="none" strike="noStrike" baseline="0" dirty="0" smtClean="0">
                          <a:effectLst/>
                          <a:latin typeface="Century Gothic (Основной текст)"/>
                        </a:rPr>
                        <a:t> на которые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не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разграничена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Аренда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и продажа земельных участков </a:t>
                      </a:r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в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собственности муниципального</a:t>
                      </a:r>
                      <a:r>
                        <a:rPr lang="ru-RU" sz="1100" u="none" strike="noStrike" baseline="0" dirty="0" smtClean="0">
                          <a:effectLst/>
                          <a:latin typeface="Century Gothic (Основной текст)"/>
                        </a:rPr>
                        <a:t> района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14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Аренда и продажа </a:t>
                      </a:r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имущества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15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Плата за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негативное воздействие </a:t>
                      </a:r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окружающую среду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20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40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16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Платные </a:t>
                      </a:r>
                      <a:r>
                        <a:rPr lang="ru-RU" sz="1100" u="none" strike="noStrike" dirty="0" smtClean="0">
                          <a:effectLst/>
                          <a:latin typeface="Century Gothic (Основной текст)"/>
                        </a:rPr>
                        <a:t>услуги, оказываемые учреждениями</a:t>
                      </a:r>
                      <a:endParaRPr lang="ru-RU" sz="1100" b="1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Century Gothic (Основной текст)"/>
                        </a:rPr>
                        <a:t>17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Штрафы, санкции, возмещение ущерба</a:t>
                      </a:r>
                      <a:endParaRPr lang="ru-RU" sz="1100" b="1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470" marR="8470" marT="8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30380" y="1838839"/>
            <a:ext cx="931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доходов </a:t>
            </a:r>
            <a:r>
              <a:rPr lang="ru-RU" b="1" dirty="0"/>
              <a:t>между </a:t>
            </a:r>
            <a:r>
              <a:rPr lang="ru-RU" b="1" dirty="0" smtClean="0"/>
              <a:t>бюджетами по Кемеровскому муниципальному району в 2014 году (в %)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78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37714"/>
            <a:ext cx="9418304" cy="1338423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Администраторы доходов бюджета. Главные распорядители бюджетных средств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576137"/>
            <a:ext cx="8915399" cy="49965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Администратор доходов бюджета </a:t>
            </a:r>
            <a:r>
              <a:rPr lang="ru-RU" dirty="0" smtClean="0"/>
              <a:t>– орган государственной власти, орган местного самоуправления, казенное учреждение, которые: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существляют начисление, учет и контроль за правильностью начисления платежей, за своевременностью поступлений платежей, которые являются доходами бюджетов;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взыскивают образовавшуюся задолженность.</a:t>
            </a:r>
          </a:p>
          <a:p>
            <a:r>
              <a:rPr lang="ru-RU" i="1" dirty="0" smtClean="0"/>
              <a:t>(например, администрированием налогов занимаются налоговые органы, штрафов за нарушение правил дорожного движения – органы внутренних дел)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Главный распорядитель бюджетных средств </a:t>
            </a:r>
            <a:r>
              <a:rPr lang="ru-RU" dirty="0" smtClean="0"/>
              <a:t>– орган государственной власти, орган местного самоуправления и значимое учреждение, имеющие право распределять бюджетные ассигновании между подведомственными получателями бюджетных средств.</a:t>
            </a:r>
          </a:p>
          <a:p>
            <a:r>
              <a:rPr lang="ru-RU" i="1" dirty="0" smtClean="0"/>
              <a:t>(например, местная администрация, финансовый орган, управление образования, управление культуры, спорта и молодежной политики, управление социальной защиты населения, муниципальное казенное учреждение «Служба единого заказчика», Комитет по управлению муниципальным имуществом)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1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77253"/>
            <a:ext cx="8915399" cy="5213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Бюджетный процесс. Стадии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230834"/>
            <a:ext cx="8915399" cy="835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Бюджетный процесс </a:t>
            </a:r>
            <a:r>
              <a:rPr lang="en-US" dirty="0" smtClean="0"/>
              <a:t>- </a:t>
            </a:r>
            <a:r>
              <a:rPr lang="ru-RU" dirty="0" smtClean="0"/>
              <a:t>это регламентированная законом Российской Федерации деятельность органов местного самоуправления по формированию и исполнению бюджета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89211" y="3051959"/>
            <a:ext cx="8087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Утверждение бюджета очередного года (представительный орган власти)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Исполнение бюджета в текущем году (местная администрация, финансовый орган)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отчета об исполнении бюджета предыдущего года (финансовый орган)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Утверждение отчета об исполнении бюджета предыдущего года (</a:t>
            </a:r>
            <a:r>
              <a:rPr lang="ru-RU" dirty="0"/>
              <a:t>представительный орган власти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Составление проекта бюджета очередного года </a:t>
            </a:r>
            <a:r>
              <a:rPr lang="ru-RU" dirty="0"/>
              <a:t>(местная администрация, финансовый орган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Рассмотрение проекта бюджета очередного года </a:t>
            </a:r>
            <a:r>
              <a:rPr lang="ru-RU" dirty="0"/>
              <a:t>(представительный орган власти)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89211" y="2298448"/>
            <a:ext cx="8915399" cy="521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Стадии бюджетного процесса: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07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685" y="193965"/>
            <a:ext cx="8915399" cy="6610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бюджета района по месяцам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3997" y="855025"/>
            <a:ext cx="10022774" cy="5792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Июль</a:t>
            </a:r>
            <a:endParaRPr lang="ru-RU" sz="16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Определение основных подходов к формированию и направлению бюджетной и налоговой политики;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Разработка местной администрацией основных показателей прогноза социально-экономического развития Кемеровского муниципального района.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Июль-август</a:t>
            </a:r>
            <a:endParaRPr lang="ru-RU" sz="16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Работа главных распорядителей бюджетных средств по подготовке и обоснованию бюджетных ассигнований.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Сентябрь-октябрь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Формирование финансовым органом проекта решения о бюджете района в первом чтении для внесения в Совет народных депутатов (не позднее 15 ноября).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Середина-конец ноября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Рассмотрение Советом народных депутатов проекта решения о бюджете района в первом чтении.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Начало декабря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Формирование финансовым органом проекта решения о бюджете района во втором чтении (окончательные показатели).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Середина-конец декабря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Рассмотрение проекта решения о бюджете района Советом народных депутатов во втором чтении.</a:t>
            </a:r>
            <a:endParaRPr lang="ru-RU" sz="1600" dirty="0"/>
          </a:p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Конец декабря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Подписание главой Кемеровского муниципального района и председателем Совета народных депутатов решения о бюджете района.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9074" y="258617"/>
            <a:ext cx="147988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</a:t>
            </a:r>
            <a:r>
              <a:rPr lang="ru-RU" sz="1400" dirty="0" smtClean="0"/>
              <a:t>положения. Термины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41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2930</TotalTime>
  <Words>2290</Words>
  <Application>Microsoft Office PowerPoint</Application>
  <PresentationFormat>Широкоэкранный</PresentationFormat>
  <Paragraphs>503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Century Gothic (Основной текст)</vt:lpstr>
      <vt:lpstr>Times New Roman</vt:lpstr>
      <vt:lpstr>Wingdings</vt:lpstr>
      <vt:lpstr>Wingdings 3</vt:lpstr>
      <vt:lpstr>Легкий дым</vt:lpstr>
      <vt:lpstr>Основные положения. Термины</vt:lpstr>
      <vt:lpstr>Бюджет</vt:lpstr>
      <vt:lpstr>Доходы. Расходы. Дефицит (профицит)</vt:lpstr>
      <vt:lpstr>Виды доходов</vt:lpstr>
      <vt:lpstr>Межбюджетные трансферты – основной вид безвозмездных перечислений</vt:lpstr>
      <vt:lpstr>Нормативы распределения доходов</vt:lpstr>
      <vt:lpstr>Администраторы доходов бюджета. Главные распорядители бюджетных средств</vt:lpstr>
      <vt:lpstr>Бюджетный процесс. Стадии</vt:lpstr>
      <vt:lpstr>Подготовка бюджета района по месяцам</vt:lpstr>
      <vt:lpstr>Документы, необходимые для составления проекта бюджета</vt:lpstr>
      <vt:lpstr>Этапы рассмотрения и утверждения проекта решения о бюджете района (1 чтение)</vt:lpstr>
      <vt:lpstr>Публичные слушания</vt:lpstr>
      <vt:lpstr>Порядок организации публичных слушаний</vt:lpstr>
      <vt:lpstr>Порядок проведения публичных слушаний </vt:lpstr>
      <vt:lpstr>Этапы рассмотрения и утверждения проекта решения о бюджете района (2 чтение)</vt:lpstr>
      <vt:lpstr>Бюджетная классификация</vt:lpstr>
      <vt:lpstr>Презентация PowerPoint</vt:lpstr>
      <vt:lpstr>Ведомственная структура расходов бюджета района на 2014 год (выдержка из приложения к бюджету)</vt:lpstr>
      <vt:lpstr>Муниципальный долг</vt:lpstr>
      <vt:lpstr>Среднегодовая численность населения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Svetlana Ishkova</dc:creator>
  <cp:lastModifiedBy>Svetlana Ishkova</cp:lastModifiedBy>
  <cp:revision>1084</cp:revision>
  <cp:lastPrinted>2014-08-26T07:14:39Z</cp:lastPrinted>
  <dcterms:created xsi:type="dcterms:W3CDTF">2014-07-28T07:22:52Z</dcterms:created>
  <dcterms:modified xsi:type="dcterms:W3CDTF">2015-03-17T07:56:27Z</dcterms:modified>
</cp:coreProperties>
</file>