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rawings/drawing1.xml" ContentType="application/vnd.openxmlformats-officedocument.drawingml.chartshapes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  <Override PartName="/ppt/charts/colors4.xml" ContentType="application/vnd.ms-office.chartcolorstyle+xml"/>
  <Override PartName="/ppt/charts/style4.xml" ContentType="application/vnd.ms-office.chartstyle+xml"/>
  <Override PartName="/ppt/charts/colors5.xml" ContentType="application/vnd.ms-office.chartcolorstyle+xml"/>
  <Override PartName="/ppt/charts/style5.xml" ContentType="application/vnd.ms-office.chartstyle+xml"/>
  <Override PartName="/ppt/charts/colors6.xml" ContentType="application/vnd.ms-office.chartcolorstyle+xml"/>
  <Override PartName="/ppt/charts/style6.xml" ContentType="application/vnd.ms-office.chartstyle+xml"/>
  <Override PartName="/ppt/charts/colors7.xml" ContentType="application/vnd.ms-office.chartcolorstyle+xml"/>
  <Override PartName="/ppt/charts/style7.xml" ContentType="application/vnd.ms-office.chartstyle+xml"/>
  <Override PartName="/ppt/charts/colors8.xml" ContentType="application/vnd.ms-office.chartcolorstyle+xml"/>
  <Override PartName="/ppt/charts/style8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195" r:id="rId1"/>
  </p:sldMasterIdLst>
  <p:notesMasterIdLst>
    <p:notesMasterId r:id="rId34"/>
  </p:notesMasterIdLst>
  <p:handoutMasterIdLst>
    <p:handoutMasterId r:id="rId35"/>
  </p:handoutMasterIdLst>
  <p:sldIdLst>
    <p:sldId id="258" r:id="rId2"/>
    <p:sldId id="285" r:id="rId3"/>
    <p:sldId id="286" r:id="rId4"/>
    <p:sldId id="336" r:id="rId5"/>
    <p:sldId id="287" r:id="rId6"/>
    <p:sldId id="294" r:id="rId7"/>
    <p:sldId id="296" r:id="rId8"/>
    <p:sldId id="304" r:id="rId9"/>
    <p:sldId id="305" r:id="rId10"/>
    <p:sldId id="306" r:id="rId11"/>
    <p:sldId id="307" r:id="rId12"/>
    <p:sldId id="308" r:id="rId13"/>
    <p:sldId id="309" r:id="rId14"/>
    <p:sldId id="310" r:id="rId15"/>
    <p:sldId id="311" r:id="rId16"/>
    <p:sldId id="312" r:id="rId17"/>
    <p:sldId id="295" r:id="rId18"/>
    <p:sldId id="297" r:id="rId19"/>
    <p:sldId id="298" r:id="rId20"/>
    <p:sldId id="299" r:id="rId21"/>
    <p:sldId id="300" r:id="rId22"/>
    <p:sldId id="301" r:id="rId23"/>
    <p:sldId id="302" r:id="rId24"/>
    <p:sldId id="322" r:id="rId25"/>
    <p:sldId id="335" r:id="rId26"/>
    <p:sldId id="338" r:id="rId27"/>
    <p:sldId id="340" r:id="rId28"/>
    <p:sldId id="341" r:id="rId29"/>
    <p:sldId id="344" r:id="rId30"/>
    <p:sldId id="345" r:id="rId31"/>
    <p:sldId id="313" r:id="rId32"/>
    <p:sldId id="303" r:id="rId33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vetlana Ishkova" initials="SI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E7E7"/>
    <a:srgbClr val="3399FF"/>
    <a:srgbClr val="FF9933"/>
    <a:srgbClr val="990000"/>
    <a:srgbClr val="993300"/>
    <a:srgbClr val="EFF357"/>
    <a:srgbClr val="99FFCC"/>
    <a:srgbClr val="FFFF66"/>
    <a:srgbClr val="E8D8D8"/>
    <a:srgbClr val="E3D0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25E5076-3810-47DD-B79F-674D7AD40C01}" styleName="Темный стиль 1 —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Темный стиль 2 —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E25E649-3F16-4E02-A733-19D2CDBF48F0}" styleName="Средний стиль 3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62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-108" y="-2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ColorStyle" Target="colors4.xml"/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4.xlsx"/><Relationship Id="rId4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Style" Target="style8.xml"/><Relationship Id="rId2" Type="http://schemas.microsoft.com/office/2011/relationships/chartColorStyle" Target="colors8.xml"/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9749023195594099E-2"/>
          <c:y val="0.18791109199754125"/>
          <c:w val="0.79973134858736949"/>
          <c:h val="0.7541034617343415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c:spPr>
          <c:explosion val="1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906-4ECD-A302-E28B678B898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906-4ECD-A302-E28B678B8985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906-4ECD-A302-E28B678B8985}"/>
              </c:ext>
            </c:extLst>
          </c:dPt>
          <c:dLbls>
            <c:dLbl>
              <c:idx val="0"/>
              <c:layout>
                <c:manualLayout>
                  <c:x val="1.8817205296821054E-2"/>
                  <c:y val="0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9906-4ECD-A302-E28B678B8985}"/>
                </c:ext>
              </c:extLst>
            </c:dLbl>
            <c:dLbl>
              <c:idx val="1"/>
              <c:layout>
                <c:manualLayout>
                  <c:x val="1.1328964892400116E-2"/>
                  <c:y val="-1.2565266832180802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9906-4ECD-A302-E28B678B8985}"/>
                </c:ext>
              </c:extLst>
            </c:dLbl>
            <c:dLbl>
              <c:idx val="2"/>
              <c:layout>
                <c:manualLayout>
                  <c:x val="-9.4407045987408775E-3"/>
                  <c:y val="9.7399186364172288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 smtClean="0">
                        <a:solidFill>
                          <a:schemeClr val="accent4"/>
                        </a:solidFill>
                      </a:rPr>
                      <a:t>Безвозмездные поступления</a:t>
                    </a:r>
                    <a:r>
                      <a:rPr lang="ru-RU" baseline="0" dirty="0">
                        <a:solidFill>
                          <a:schemeClr val="accent4"/>
                        </a:solidFill>
                      </a:rPr>
                      <a:t>
</a:t>
                    </a:r>
                    <a:r>
                      <a:rPr lang="ru-RU" baseline="0" dirty="0" smtClean="0">
                        <a:solidFill>
                          <a:schemeClr val="accent4"/>
                        </a:solidFill>
                      </a:rPr>
                      <a:t>51,3%</a:t>
                    </a:r>
                    <a:endParaRPr lang="ru-RU" baseline="0" dirty="0">
                      <a:solidFill>
                        <a:schemeClr val="accent4"/>
                      </a:solidFill>
                    </a:endParaRPr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1847913823237455"/>
                      <c:h val="0.3871096166963568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9906-4ECD-A302-E28B678B8985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222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277583</c:v>
                </c:pt>
                <c:pt idx="1">
                  <c:v>501756</c:v>
                </c:pt>
                <c:pt idx="2">
                  <c:v>821085.9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9906-4ECD-A302-E28B678B8985}"/>
            </c:ext>
          </c:extLst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0346118171610827E-2"/>
          <c:y val="8.7154271964901123E-2"/>
          <c:w val="0.93399703838706005"/>
          <c:h val="0.9072243138997653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</c:v>
                </c:pt>
              </c:strCache>
            </c:strRef>
          </c:tx>
          <c:dPt>
            <c:idx val="0"/>
            <c:bubble3D val="0"/>
            <c:explosion val="44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89D-475F-8B3D-84B51CE0803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89D-475F-8B3D-84B51CE08033}"/>
              </c:ext>
            </c:extLst>
          </c:dPt>
          <c:dPt>
            <c:idx val="2"/>
            <c:bubble3D val="0"/>
            <c:explosion val="2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E89D-475F-8B3D-84B51CE08033}"/>
              </c:ext>
            </c:extLst>
          </c:dPt>
          <c:dPt>
            <c:idx val="3"/>
            <c:bubble3D val="0"/>
            <c:explosion val="28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E89D-475F-8B3D-84B51CE08033}"/>
              </c:ext>
            </c:extLst>
          </c:dPt>
          <c:dPt>
            <c:idx val="4"/>
            <c:bubble3D val="0"/>
            <c:explosion val="18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8A3F-4678-B690-B7BC6109C306}"/>
              </c:ext>
            </c:extLst>
          </c:dPt>
          <c:dLbls>
            <c:dLbl>
              <c:idx val="0"/>
              <c:layout>
                <c:manualLayout>
                  <c:x val="-0.17037622247896775"/>
                  <c:y val="-0.3122368005212424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34018225310399819"/>
                      <c:h val="0.160486725937913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89D-475F-8B3D-84B51CE08033}"/>
                </c:ext>
              </c:extLst>
            </c:dLbl>
            <c:dLbl>
              <c:idx val="1"/>
              <c:layout>
                <c:manualLayout>
                  <c:x val="-0.15499650139130719"/>
                  <c:y val="0.34571696932301355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E89D-475F-8B3D-84B51CE08033}"/>
                </c:ext>
              </c:extLst>
            </c:dLbl>
            <c:dLbl>
              <c:idx val="2"/>
              <c:layout>
                <c:manualLayout>
                  <c:x val="-0.18313475338876864"/>
                  <c:y val="1.1448762359365041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9777553577530796"/>
                      <c:h val="0.2375751255522928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E89D-475F-8B3D-84B51CE08033}"/>
                </c:ext>
              </c:extLst>
            </c:dLbl>
            <c:dLbl>
              <c:idx val="3"/>
              <c:layout>
                <c:manualLayout>
                  <c:x val="0.13891960277923748"/>
                  <c:y val="-2.2431830197914358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8153564512717033"/>
                      <c:h val="0.145917968075679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E89D-475F-8B3D-84B51CE08033}"/>
                </c:ext>
              </c:extLst>
            </c:dLbl>
            <c:dLbl>
              <c:idx val="4"/>
              <c:layout>
                <c:manualLayout>
                  <c:x val="0.26878443688672643"/>
                  <c:y val="7.424383127259078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8A3F-4678-B690-B7BC6109C306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19050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Налог на доходы физических лиц</c:v>
                </c:pt>
                <c:pt idx="1">
                  <c:v>Упрощенная система налогооблажения</c:v>
                </c:pt>
                <c:pt idx="2">
                  <c:v>Государственная пошлина</c:v>
                </c:pt>
                <c:pt idx="3">
                  <c:v>Единый налог на вмененный доход</c:v>
                </c:pt>
                <c:pt idx="4">
                  <c:v>Прочие налоговые доходы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246455</c:v>
                </c:pt>
                <c:pt idx="1">
                  <c:v>16727</c:v>
                </c:pt>
                <c:pt idx="2">
                  <c:v>4500</c:v>
                </c:pt>
                <c:pt idx="3">
                  <c:v>5496</c:v>
                </c:pt>
                <c:pt idx="4">
                  <c:v>4405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E89D-475F-8B3D-84B51CE08033}"/>
            </c:ext>
          </c:extLst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Динамика</a:t>
            </a:r>
          </a:p>
        </c:rich>
      </c:tx>
      <c:layout>
        <c:manualLayout>
          <c:xMode val="edge"/>
          <c:yMode val="edge"/>
          <c:x val="0.33538461538461628"/>
          <c:y val="9.7455341281699019E-3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5606588659058881"/>
          <c:y val="0.20866827854972314"/>
          <c:w val="0.81398176487299156"/>
          <c:h val="0.7053864365405317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доходы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4506466984343087E-2"/>
                  <c:y val="-0.3740668493129878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5C20-466D-A1F7-CC704813A861}"/>
                </c:ext>
              </c:extLst>
            </c:dLbl>
            <c:dLbl>
              <c:idx val="1"/>
              <c:layout>
                <c:manualLayout>
                  <c:x val="2.722940776038121E-3"/>
                  <c:y val="-0.393243763526976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5C20-466D-A1F7-CC704813A861}"/>
                </c:ext>
              </c:extLst>
            </c:dLbl>
            <c:dLbl>
              <c:idx val="2"/>
              <c:layout>
                <c:manualLayout>
                  <c:x val="1.9060585432266849E-2"/>
                  <c:y val="-0.385136004413135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5C20-466D-A1F7-CC704813A861}"/>
                </c:ext>
              </c:extLst>
            </c:dLbl>
            <c:dLbl>
              <c:idx val="3"/>
              <c:layout>
                <c:manualLayout>
                  <c:x val="1.9060585432266849E-2"/>
                  <c:y val="-0.4026017368649175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5C20-466D-A1F7-CC704813A861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227889</c:v>
                </c:pt>
                <c:pt idx="1">
                  <c:v>277583</c:v>
                </c:pt>
                <c:pt idx="2">
                  <c:v>284425</c:v>
                </c:pt>
                <c:pt idx="3">
                  <c:v>291380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5C20-466D-A1F7-CC704813A8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7449856"/>
        <c:axId val="117451392"/>
        <c:axId val="0"/>
      </c:bar3DChart>
      <c:catAx>
        <c:axId val="117449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7451392"/>
        <c:crosses val="autoZero"/>
        <c:auto val="1"/>
        <c:lblAlgn val="ctr"/>
        <c:lblOffset val="100"/>
        <c:noMultiLvlLbl val="0"/>
      </c:catAx>
      <c:valAx>
        <c:axId val="117451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74498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5898161073756167"/>
          <c:y val="0.16567725700354119"/>
          <c:w val="0.84062500000000073"/>
          <c:h val="0.8234377569243505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explosion val="9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86E-4CC1-A893-DF7AC2E4249E}"/>
              </c:ext>
            </c:extLst>
          </c:dPt>
          <c:dPt>
            <c:idx val="1"/>
            <c:bubble3D val="0"/>
            <c:explosion val="6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86E-4CC1-A893-DF7AC2E4249E}"/>
              </c:ext>
            </c:extLst>
          </c:dPt>
          <c:dPt>
            <c:idx val="2"/>
            <c:bubble3D val="0"/>
            <c:explosion val="6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186E-4CC1-A893-DF7AC2E4249E}"/>
              </c:ext>
            </c:extLst>
          </c:dPt>
          <c:dPt>
            <c:idx val="3"/>
            <c:bubble3D val="0"/>
            <c:explosion val="7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186E-4CC1-A893-DF7AC2E4249E}"/>
              </c:ext>
            </c:extLst>
          </c:dPt>
          <c:dPt>
            <c:idx val="4"/>
            <c:bubble3D val="0"/>
            <c:explosion val="6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186E-4CC1-A893-DF7AC2E4249E}"/>
              </c:ext>
            </c:extLst>
          </c:dPt>
          <c:dPt>
            <c:idx val="5"/>
            <c:bubble3D val="0"/>
            <c:explosion val="5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186E-4CC1-A893-DF7AC2E4249E}"/>
              </c:ext>
            </c:extLst>
          </c:dPt>
          <c:dPt>
            <c:idx val="6"/>
            <c:bubble3D val="0"/>
            <c:explosion val="5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186E-4CC1-A893-DF7AC2E4249E}"/>
              </c:ext>
            </c:extLst>
          </c:dPt>
          <c:dPt>
            <c:idx val="7"/>
            <c:bubble3D val="0"/>
            <c:explosion val="7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186E-4CC1-A893-DF7AC2E4249E}"/>
              </c:ext>
            </c:extLst>
          </c:dPt>
          <c:dPt>
            <c:idx val="8"/>
            <c:bubble3D val="0"/>
            <c:explosion val="7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186E-4CC1-A893-DF7AC2E4249E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186E-4CC1-A893-DF7AC2E4249E}"/>
              </c:ext>
            </c:extLst>
          </c:dPt>
          <c:dLbls>
            <c:dLbl>
              <c:idx val="0"/>
              <c:layout>
                <c:manualLayout>
                  <c:x val="-0.16676112476841531"/>
                  <c:y val="-0.29484075286619893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186E-4CC1-A893-DF7AC2E4249E}"/>
                </c:ext>
              </c:extLst>
            </c:dLbl>
            <c:dLbl>
              <c:idx val="1"/>
              <c:layout>
                <c:manualLayout>
                  <c:x val="-3.0774352086458442E-2"/>
                  <c:y val="0.18445310982358148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100" dirty="0" smtClean="0"/>
                      <a:t>Арендная плата за земельные участки,</a:t>
                    </a:r>
                    <a:r>
                      <a:rPr lang="ru-RU" sz="1100" baseline="0" dirty="0" smtClean="0"/>
                      <a:t> находящиеся в муниципальной собственности</a:t>
                    </a:r>
                    <a:r>
                      <a:rPr lang="ru-RU" sz="1100" baseline="0" dirty="0"/>
                      <a:t>
</a:t>
                    </a:r>
                    <a:r>
                      <a:rPr lang="ru-RU" sz="1100" baseline="0" dirty="0" smtClean="0"/>
                      <a:t>0,7%</a:t>
                    </a:r>
                    <a:endParaRPr lang="ru-RU" sz="1100" baseline="0" dirty="0"/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4962367015094422"/>
                      <c:h val="0.1787387120862435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186E-4CC1-A893-DF7AC2E4249E}"/>
                </c:ext>
              </c:extLst>
            </c:dLbl>
            <c:dLbl>
              <c:idx val="2"/>
              <c:layout>
                <c:manualLayout>
                  <c:x val="-9.2833714788123259E-2"/>
                  <c:y val="0.38074545230962248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186E-4CC1-A893-DF7AC2E4249E}"/>
                </c:ext>
              </c:extLst>
            </c:dLbl>
            <c:dLbl>
              <c:idx val="3"/>
              <c:layout>
                <c:manualLayout>
                  <c:x val="-0.19198879640820754"/>
                  <c:y val="9.057723187473378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186E-4CC1-A893-DF7AC2E4249E}"/>
                </c:ext>
              </c:extLst>
            </c:dLbl>
            <c:dLbl>
              <c:idx val="4"/>
              <c:layout>
                <c:manualLayout>
                  <c:x val="-2.5389168191397487E-3"/>
                  <c:y val="-3.0248490043823927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186E-4CC1-A893-DF7AC2E4249E}"/>
                </c:ext>
              </c:extLst>
            </c:dLbl>
            <c:dLbl>
              <c:idx val="5"/>
              <c:layout>
                <c:manualLayout>
                  <c:x val="-0.22661211715351656"/>
                  <c:y val="-2.3765435949164974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8855146364899752"/>
                      <c:h val="0.2156769896758027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186E-4CC1-A893-DF7AC2E4249E}"/>
                </c:ext>
              </c:extLst>
            </c:dLbl>
            <c:dLbl>
              <c:idx val="6"/>
              <c:layout>
                <c:manualLayout>
                  <c:x val="0.20294970478878688"/>
                  <c:y val="-6.4581926149821162E-3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chemeClr val="accent1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3705403390024113"/>
                      <c:h val="0.1672860353335982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186E-4CC1-A893-DF7AC2E4249E}"/>
                </c:ext>
              </c:extLst>
            </c:dLbl>
            <c:dLbl>
              <c:idx val="7"/>
              <c:layout>
                <c:manualLayout>
                  <c:x val="0.35261768171846364"/>
                  <c:y val="2.2633748523014246E-3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chemeClr val="accent2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867319228391503"/>
                      <c:h val="0.2066234902665970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F-186E-4CC1-A893-DF7AC2E4249E}"/>
                </c:ext>
              </c:extLst>
            </c:dLbl>
            <c:dLbl>
              <c:idx val="8"/>
              <c:layout>
                <c:manualLayout>
                  <c:x val="0.35886902122856074"/>
                  <c:y val="0.20416354041728077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chemeClr val="accent3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472590273112403"/>
                      <c:h val="0.1639929140327458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1-186E-4CC1-A893-DF7AC2E4249E}"/>
                </c:ext>
              </c:extLst>
            </c:dLbl>
            <c:dLbl>
              <c:idx val="9"/>
              <c:layout>
                <c:manualLayout>
                  <c:x val="0.35648146478639325"/>
                  <c:y val="0.38251035003894074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D62646A-8941-4BE0-8F4B-C4A691A38961}" type="CATEGORYNAME">
                      <a:rPr lang="en-US" dirty="0"/>
                      <a:pPr>
                        <a:defRPr sz="1100" b="1" i="0" u="none" strike="noStrike" kern="1200" spc="0" baseline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[ИМЯ КАТЕГОРИИ]</a:t>
                    </a:fld>
                    <a:r>
                      <a:rPr lang="en-US" baseline="0" dirty="0"/>
                      <a:t>
</a:t>
                    </a:r>
                    <a:endParaRPr lang="en-US" baseline="0" dirty="0" smtClean="0"/>
                  </a:p>
                  <a:p>
                    <a:pPr>
                      <a:defRPr sz="11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endParaRPr lang="ru-RU"/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2731834537475142"/>
                      <c:h val="0.1266810904833107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186E-4CC1-A893-DF7AC2E4249E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25400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Лист1!$A$2:$A$11</c:f>
              <c:strCache>
                <c:ptCount val="9"/>
                <c:pt idx="0">
                  <c:v>Аренда земельных участков, государственная собственность на которые не разграничена</c:v>
                </c:pt>
                <c:pt idx="1">
                  <c:v>Арендная плата за земельные участки, находящиеся в муниципальной собствености</c:v>
                </c:pt>
                <c:pt idx="2">
                  <c:v>Доходы от сдачи в аренду имущества, составляющего казну муниципальных районов </c:v>
                </c:pt>
                <c:pt idx="3">
                  <c:v>Плата за негативное воздействие на окружающую среду</c:v>
                </c:pt>
                <c:pt idx="4">
                  <c:v>Прочие доходы от оказания платных услуг и компенсации затрат государства</c:v>
                </c:pt>
                <c:pt idx="5">
                  <c:v>Доходы от реализации иного имущества, находящегося в собственности муниципальных районов</c:v>
                </c:pt>
                <c:pt idx="6">
                  <c:v>Доходы от продажи земельных участков, государственная собственность на которые не разграничена</c:v>
                </c:pt>
                <c:pt idx="7">
                  <c:v>Доходы от продажи земельных участков, находящихся в муниципальной собственности</c:v>
                </c:pt>
                <c:pt idx="8">
                  <c:v>Прочие неналоговые доходы</c:v>
                </c:pt>
              </c:strCache>
            </c:strRef>
          </c:cat>
          <c:val>
            <c:numRef>
              <c:f>Лист1!$B$2:$B$11</c:f>
              <c:numCache>
                <c:formatCode>#,##0.0</c:formatCode>
                <c:ptCount val="10"/>
                <c:pt idx="0">
                  <c:v>424774</c:v>
                </c:pt>
                <c:pt idx="1">
                  <c:v>3833</c:v>
                </c:pt>
                <c:pt idx="2">
                  <c:v>4261</c:v>
                </c:pt>
                <c:pt idx="3">
                  <c:v>35500</c:v>
                </c:pt>
                <c:pt idx="4">
                  <c:v>2970</c:v>
                </c:pt>
                <c:pt idx="5">
                  <c:v>3500</c:v>
                </c:pt>
                <c:pt idx="6">
                  <c:v>20000</c:v>
                </c:pt>
                <c:pt idx="7">
                  <c:v>5000</c:v>
                </c:pt>
                <c:pt idx="8">
                  <c:v>1918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4-186E-4CC1-A893-DF7AC2E4249E}"/>
            </c:ext>
          </c:extLst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6000"/>
                    <a:lumMod val="104000"/>
                  </a:schemeClr>
                </a:gs>
                <a:gs pos="100000">
                  <a:schemeClr val="accent1">
                    <a:shade val="98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60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510254</c:v>
                </c:pt>
                <c:pt idx="1">
                  <c:v>501756</c:v>
                </c:pt>
                <c:pt idx="2">
                  <c:v>502874</c:v>
                </c:pt>
                <c:pt idx="3">
                  <c:v>505099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B26-43CC-AFAE-740990D5512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8754688"/>
        <c:axId val="118798592"/>
        <c:axId val="0"/>
      </c:bar3DChart>
      <c:catAx>
        <c:axId val="118754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8798592"/>
        <c:crosses val="autoZero"/>
        <c:auto val="1"/>
        <c:lblAlgn val="ctr"/>
        <c:lblOffset val="100"/>
        <c:noMultiLvlLbl val="0"/>
      </c:catAx>
      <c:valAx>
        <c:axId val="1187985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87546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5491689205547215E-2"/>
          <c:y val="0.16484349379653723"/>
          <c:w val="0.84062500000000073"/>
          <c:h val="0.8234377569243505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594-4754-91FD-DC46D8CB267E}"/>
              </c:ext>
            </c:extLst>
          </c:dPt>
          <c:dPt>
            <c:idx val="1"/>
            <c:bubble3D val="0"/>
            <c:explosion val="1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6594-4754-91FD-DC46D8CB267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6594-4754-91FD-DC46D8CB267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6594-4754-91FD-DC46D8CB267E}"/>
              </c:ext>
            </c:extLst>
          </c:dPt>
          <c:dLbls>
            <c:dLbl>
              <c:idx val="0"/>
              <c:layout>
                <c:manualLayout>
                  <c:x val="-1.1458200967218038E-16"/>
                  <c:y val="-4.2187497404804576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6594-4754-91FD-DC46D8CB267E}"/>
                </c:ext>
              </c:extLst>
            </c:dLbl>
            <c:dLbl>
              <c:idx val="1"/>
              <c:layout>
                <c:manualLayout>
                  <c:x val="2.0714339820329768E-2"/>
                  <c:y val="-0.32343748010350148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1" i="0" u="none" strike="noStrike" kern="1200" spc="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Субвенции</a:t>
                    </a:r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79,8 %</a:t>
                    </a:r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6594-4754-91FD-DC46D8CB267E}"/>
                </c:ext>
              </c:extLst>
            </c:dLbl>
            <c:dLbl>
              <c:idx val="2"/>
              <c:layout>
                <c:manualLayout>
                  <c:x val="-9.5589147982576575E-2"/>
                  <c:y val="1.87499988465798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5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1658599901574804"/>
                      <c:h val="0.2363202979625800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6594-4754-91FD-DC46D8CB267E}"/>
                </c:ext>
              </c:extLst>
            </c:dLbl>
            <c:dLbl>
              <c:idx val="3"/>
              <c:layout>
                <c:manualLayout>
                  <c:x val="-1.4192970160834983E-2"/>
                  <c:y val="9.2273616370963565E-8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426368569947551"/>
                      <c:h val="0.1981055488370109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6594-4754-91FD-DC46D8CB267E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Дотации</c:v>
                </c:pt>
                <c:pt idx="1">
                  <c:v>Субвенции</c:v>
                </c:pt>
                <c:pt idx="2">
                  <c:v>Иные межбюджетные трансферты </c:v>
                </c:pt>
                <c:pt idx="3">
                  <c:v>Прочие безвозмездные поступления </c:v>
                </c:pt>
              </c:strCache>
            </c:strRef>
          </c:cat>
          <c:val>
            <c:numRef>
              <c:f>Лист1!$B$2:$B$5</c:f>
              <c:numCache>
                <c:formatCode>#,##0.0</c:formatCode>
                <c:ptCount val="4"/>
                <c:pt idx="0">
                  <c:v>54739</c:v>
                </c:pt>
                <c:pt idx="1">
                  <c:v>655453.9</c:v>
                </c:pt>
                <c:pt idx="2">
                  <c:v>100893</c:v>
                </c:pt>
                <c:pt idx="3">
                  <c:v>10000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6594-4754-91FD-DC46D8CB267E}"/>
            </c:ext>
          </c:extLst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c:spPr>
          <c:invertIfNegative val="0"/>
          <c:dLbls>
            <c:dLbl>
              <c:idx val="0"/>
              <c:layout>
                <c:manualLayout>
                  <c:x val="1.2499999999999961E-2"/>
                  <c:y val="-5.8593746395561863E-2"/>
                </c:manualLayout>
              </c:layout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686-4B75-8F00-5C70E8479DAB}"/>
                </c:ext>
              </c:extLst>
            </c:dLbl>
            <c:dLbl>
              <c:idx val="1"/>
              <c:layout>
                <c:manualLayout>
                  <c:x val="9.3750000000000118E-3"/>
                  <c:y val="-2.343749855822563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686-4B75-8F00-5C70E8479DAB}"/>
                </c:ext>
              </c:extLst>
            </c:dLbl>
            <c:dLbl>
              <c:idx val="2"/>
              <c:layout>
                <c:manualLayout>
                  <c:x val="1.2500000000000001E-2"/>
                  <c:y val="-4.68749971164495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686-4B75-8F00-5C70E8479DAB}"/>
                </c:ext>
              </c:extLst>
            </c:dLbl>
            <c:dLbl>
              <c:idx val="3"/>
              <c:layout>
                <c:manualLayout>
                  <c:x val="1.093749999999988E-2"/>
                  <c:y val="8.593650196768711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686-4B75-8F00-5C70E8479DAB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1063262</c:v>
                </c:pt>
                <c:pt idx="1">
                  <c:v>821085.9</c:v>
                </c:pt>
                <c:pt idx="2">
                  <c:v>819488</c:v>
                </c:pt>
                <c:pt idx="3">
                  <c:v>816019.1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8686-4B75-8F00-5C70E8479D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9012736"/>
        <c:axId val="119608448"/>
        <c:axId val="0"/>
      </c:bar3DChart>
      <c:catAx>
        <c:axId val="119012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9608448"/>
        <c:crosses val="autoZero"/>
        <c:auto val="1"/>
        <c:lblAlgn val="ctr"/>
        <c:lblOffset val="100"/>
        <c:noMultiLvlLbl val="0"/>
      </c:catAx>
      <c:valAx>
        <c:axId val="119608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90127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1786755502279513"/>
          <c:y val="0.17276113960609774"/>
          <c:w val="0.83204933233281475"/>
          <c:h val="0.8177402262813501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explosion val="12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B29-487B-9EA8-4F8406229BB7}"/>
              </c:ext>
            </c:extLst>
          </c:dPt>
          <c:dPt>
            <c:idx val="1"/>
            <c:bubble3D val="0"/>
            <c:explosion val="11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B29-487B-9EA8-4F8406229BB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1B29-487B-9EA8-4F8406229BB7}"/>
              </c:ext>
            </c:extLst>
          </c:dPt>
          <c:dPt>
            <c:idx val="3"/>
            <c:bubble3D val="0"/>
            <c:explosion val="8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1B29-487B-9EA8-4F8406229BB7}"/>
              </c:ext>
            </c:extLst>
          </c:dPt>
          <c:dPt>
            <c:idx val="4"/>
            <c:bubble3D val="0"/>
            <c:explosion val="5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1B29-487B-9EA8-4F8406229BB7}"/>
              </c:ext>
            </c:extLst>
          </c:dPt>
          <c:dPt>
            <c:idx val="5"/>
            <c:bubble3D val="0"/>
            <c:explosion val="8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1B29-487B-9EA8-4F8406229BB7}"/>
              </c:ext>
            </c:extLst>
          </c:dPt>
          <c:dPt>
            <c:idx val="6"/>
            <c:bubble3D val="0"/>
            <c:explosion val="5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1B29-487B-9EA8-4F8406229BB7}"/>
              </c:ext>
            </c:extLst>
          </c:dPt>
          <c:dPt>
            <c:idx val="7"/>
            <c:bubble3D val="0"/>
            <c:explosion val="5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1B29-487B-9EA8-4F8406229BB7}"/>
              </c:ext>
            </c:extLst>
          </c:dPt>
          <c:dPt>
            <c:idx val="8"/>
            <c:bubble3D val="0"/>
            <c:explosion val="6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1B29-487B-9EA8-4F8406229BB7}"/>
              </c:ext>
            </c:extLst>
          </c:dPt>
          <c:dPt>
            <c:idx val="9"/>
            <c:bubble3D val="0"/>
            <c:explosion val="7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1B29-487B-9EA8-4F8406229BB7}"/>
              </c:ext>
            </c:extLst>
          </c:dPt>
          <c:dPt>
            <c:idx val="10"/>
            <c:bubble3D val="0"/>
            <c:explosion val="8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1B29-487B-9EA8-4F8406229BB7}"/>
              </c:ext>
            </c:extLst>
          </c:dPt>
          <c:dPt>
            <c:idx val="11"/>
            <c:bubble3D val="0"/>
            <c:explosion val="6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7-1B29-487B-9EA8-4F8406229BB7}"/>
              </c:ext>
            </c:extLst>
          </c:dPt>
          <c:dPt>
            <c:idx val="12"/>
            <c:bubble3D val="0"/>
            <c:explosion val="11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9-38C2-4028-B18A-35611BBB75A6}"/>
              </c:ext>
            </c:extLst>
          </c:dPt>
          <c:dLbls>
            <c:dLbl>
              <c:idx val="0"/>
              <c:layout>
                <c:manualLayout>
                  <c:x val="3.624793316020359E-2"/>
                  <c:y val="-3.2321180332259176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5618903572648507"/>
                      <c:h val="0.1290730975245104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1B29-487B-9EA8-4F8406229BB7}"/>
                </c:ext>
              </c:extLst>
            </c:dLbl>
            <c:dLbl>
              <c:idx val="1"/>
              <c:layout>
                <c:manualLayout>
                  <c:x val="0.15967843011986232"/>
                  <c:y val="0.1215497039091808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1B29-487B-9EA8-4F8406229BB7}"/>
                </c:ext>
              </c:extLst>
            </c:dLbl>
            <c:dLbl>
              <c:idx val="2"/>
              <c:layout>
                <c:manualLayout>
                  <c:x val="0.14497514621181073"/>
                  <c:y val="-1.7038854145683527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8587796310456189"/>
                      <c:h val="0.2203489917655760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1B29-487B-9EA8-4F8406229BB7}"/>
                </c:ext>
              </c:extLst>
            </c:dLbl>
            <c:dLbl>
              <c:idx val="3"/>
              <c:layout>
                <c:manualLayout>
                  <c:x val="0.14829662740333696"/>
                  <c:y val="0.18267874936727202"/>
                </c:manualLayout>
              </c:layout>
              <c:tx>
                <c:rich>
                  <a:bodyPr/>
                  <a:lstStyle/>
                  <a:p>
                    <a:r>
                      <a:rPr lang="ru-RU" sz="1200" baseline="0" dirty="0" smtClean="0"/>
                      <a:t>Национальная экономика </a:t>
                    </a:r>
                    <a:endParaRPr lang="ru-RU" sz="1200" baseline="0" dirty="0" smtClean="0"/>
                  </a:p>
                  <a:p>
                    <a:r>
                      <a:rPr lang="ru-RU" sz="1200" baseline="0" dirty="0" smtClean="0"/>
                      <a:t>6,4%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1B29-487B-9EA8-4F8406229BB7}"/>
                </c:ext>
              </c:extLst>
            </c:dLbl>
            <c:dLbl>
              <c:idx val="4"/>
              <c:layout>
                <c:manualLayout>
                  <c:x val="-0.18210347726678675"/>
                  <c:y val="5.7652467557657544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1B29-487B-9EA8-4F8406229BB7}"/>
                </c:ext>
              </c:extLst>
            </c:dLbl>
            <c:dLbl>
              <c:idx val="5"/>
              <c:layout>
                <c:manualLayout>
                  <c:x val="-0.2811181165465923"/>
                  <c:y val="-0.20388666037883754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1B29-487B-9EA8-4F8406229BB7}"/>
                </c:ext>
              </c:extLst>
            </c:dLbl>
            <c:dLbl>
              <c:idx val="6"/>
              <c:layout>
                <c:manualLayout>
                  <c:x val="0.17930915337152692"/>
                  <c:y val="-0.17900907202472319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spc="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200" baseline="0" dirty="0" smtClean="0"/>
                      <a:t>Культура, кинематография </a:t>
                    </a:r>
                    <a:r>
                      <a:rPr lang="ru-RU" sz="1200" baseline="0" dirty="0"/>
                      <a:t>
</a:t>
                    </a:r>
                    <a:r>
                      <a:rPr lang="ru-RU" sz="1200" baseline="0" dirty="0" smtClean="0"/>
                      <a:t>10,1%</a:t>
                    </a:r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1B29-487B-9EA8-4F8406229BB7}"/>
                </c:ext>
              </c:extLst>
            </c:dLbl>
            <c:dLbl>
              <c:idx val="7"/>
              <c:layout>
                <c:manualLayout>
                  <c:x val="0"/>
                  <c:y val="5.9669690674907572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2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1B29-487B-9EA8-4F8406229BB7}"/>
                </c:ext>
              </c:extLst>
            </c:dLbl>
            <c:dLbl>
              <c:idx val="8"/>
              <c:layout>
                <c:manualLayout>
                  <c:x val="0.20285212427762442"/>
                  <c:y val="5.4697216451998751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1B29-487B-9EA8-4F8406229BB7}"/>
                </c:ext>
              </c:extLst>
            </c:dLbl>
            <c:dLbl>
              <c:idx val="9"/>
              <c:layout>
                <c:manualLayout>
                  <c:x val="-0.10730311540343342"/>
                  <c:y val="0.13177056690708761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4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1B29-487B-9EA8-4F8406229BB7}"/>
                </c:ext>
              </c:extLst>
            </c:dLbl>
            <c:dLbl>
              <c:idx val="10"/>
              <c:layout>
                <c:manualLayout>
                  <c:x val="-0.12142194637756944"/>
                  <c:y val="-3.2321082448908314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5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1B29-487B-9EA8-4F8406229BB7}"/>
                </c:ext>
              </c:extLst>
            </c:dLbl>
            <c:dLbl>
              <c:idx val="11"/>
              <c:layout>
                <c:manualLayout>
                  <c:x val="8.7536752039643048E-2"/>
                  <c:y val="-8.701829890090701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6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7-1B29-487B-9EA8-4F8406229BB7}"/>
                </c:ext>
              </c:extLst>
            </c:dLbl>
            <c:dLbl>
              <c:idx val="12"/>
              <c:layout>
                <c:manualLayout>
                  <c:x val="0.16090045966848801"/>
                  <c:y val="-2.361935044216847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1" i="0" u="none" strike="noStrike" kern="1200" spc="0" baseline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200" baseline="0" dirty="0" smtClean="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t>Межбюджетные трансферты</a:t>
                    </a:r>
                    <a:r>
                      <a:rPr lang="ru-RU" sz="1200" baseline="0" dirty="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t>
</a:t>
                    </a:r>
                    <a:r>
                      <a:rPr lang="ru-RU" sz="1200" baseline="0" dirty="0" smtClean="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t>7,6%</a:t>
                    </a:r>
                    <a:endParaRPr lang="ru-RU" sz="1200" baseline="0" dirty="0">
                      <a:solidFill>
                        <a:schemeClr val="accent6">
                          <a:lumMod val="75000"/>
                        </a:schemeClr>
                      </a:solidFill>
                    </a:endParaRPr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5252743517316183"/>
                      <c:h val="0.1464767573046918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9-38C2-4028-B18A-35611BBB75A6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22225" cap="flat" cmpd="sng" algn="ctr">
                  <a:solidFill>
                    <a:schemeClr val="tx1"/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Лист1!$A$2:$A$14</c:f>
              <c:strCache>
                <c:ptCount val="13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Культура, кинематография </c:v>
                </c:pt>
                <c:pt idx="7">
                  <c:v>Здравоохранение</c:v>
                </c:pt>
                <c:pt idx="8">
                  <c:v>Социальная политика</c:v>
                </c:pt>
                <c:pt idx="9">
                  <c:v>Физическая культура и спорт</c:v>
                </c:pt>
                <c:pt idx="10">
                  <c:v>Средства массовой информации</c:v>
                </c:pt>
                <c:pt idx="11">
                  <c:v>Обслуживание государственного и муниципального долга</c:v>
                </c:pt>
                <c:pt idx="12">
                  <c:v>Межбюджетные трансферты</c:v>
                </c:pt>
              </c:strCache>
            </c:strRef>
          </c:cat>
          <c:val>
            <c:numRef>
              <c:f>Лист1!$B$2:$B$14</c:f>
              <c:numCache>
                <c:formatCode>#,##0.0</c:formatCode>
                <c:ptCount val="13"/>
                <c:pt idx="0">
                  <c:v>118842.8</c:v>
                </c:pt>
                <c:pt idx="1">
                  <c:v>2088.6</c:v>
                </c:pt>
                <c:pt idx="2">
                  <c:v>1796</c:v>
                </c:pt>
                <c:pt idx="3">
                  <c:v>106336.2</c:v>
                </c:pt>
                <c:pt idx="4">
                  <c:v>154449</c:v>
                </c:pt>
                <c:pt idx="5">
                  <c:v>580274.6</c:v>
                </c:pt>
                <c:pt idx="6">
                  <c:v>167321</c:v>
                </c:pt>
                <c:pt idx="7">
                  <c:v>20114</c:v>
                </c:pt>
                <c:pt idx="8">
                  <c:v>313992.7</c:v>
                </c:pt>
                <c:pt idx="9">
                  <c:v>48002</c:v>
                </c:pt>
                <c:pt idx="10">
                  <c:v>2010</c:v>
                </c:pt>
                <c:pt idx="11">
                  <c:v>21818</c:v>
                </c:pt>
                <c:pt idx="12">
                  <c:v>128650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8-1B29-487B-9EA8-4F8406229BB7}"/>
            </c:ext>
          </c:extLst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9269281212836001E-2"/>
          <c:y val="1.794150322180664E-2"/>
          <c:w val="0.91701745053876538"/>
          <c:h val="0.83097150730541014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Кредит из областного бюджета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5427494266004741E-2"/>
                  <c:y val="7.5491186569163846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7DD81B96-23FB-49A9-AB44-0E323990E214}" type="VALUE">
                      <a:rPr lang="en-US" smtClean="0"/>
                      <a:pPr>
                        <a:defRPr sz="1197" b="0" i="0" u="none" strike="noStrike" kern="1200" baseline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[ЗНАЧЕНИЕ]</a:t>
                    </a:fld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6.7143589661221525E-2"/>
                      <c:h val="4.4476406143594237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22B1-4595-8DF9-84422A855233}"/>
                </c:ext>
              </c:extLst>
            </c:dLbl>
            <c:dLbl>
              <c:idx val="1"/>
              <c:layout>
                <c:manualLayout>
                  <c:x val="1.1999109717348756E-2"/>
                  <c:y val="1.9813699707133705E-7"/>
                </c:manualLayout>
              </c:layout>
              <c:tx>
                <c:rich>
                  <a:bodyPr/>
                  <a:lstStyle/>
                  <a:p>
                    <a:endParaRPr lang="en-US" dirty="0" smtClean="0"/>
                  </a:p>
                  <a:p>
                    <a:r>
                      <a:rPr lang="en-US" dirty="0" smtClean="0"/>
                      <a:t>25,4</a:t>
                    </a:r>
                  </a:p>
                  <a:p>
                    <a:endParaRPr lang="en-US" dirty="0" smtClean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5119-4C38-9293-B8D263BB6BB5}"/>
                </c:ext>
              </c:extLst>
            </c:dLbl>
            <c:dLbl>
              <c:idx val="2"/>
              <c:layout>
                <c:manualLayout>
                  <c:x val="0"/>
                  <c:y val="1.76143790396418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5119-4C38-9293-B8D263BB6BB5}"/>
                </c:ext>
              </c:extLst>
            </c:dLbl>
            <c:dLbl>
              <c:idx val="4"/>
              <c:layout>
                <c:manualLayout>
                  <c:x val="1.0284951186298933E-2"/>
                  <c:y val="-2.51633986280598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DC10-4294-8783-83166FA20B6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2016 год</c:v>
                </c:pt>
                <c:pt idx="1">
                  <c:v>2017 год</c:v>
                </c:pt>
                <c:pt idx="2">
                  <c:v>2018 год</c:v>
                </c:pt>
                <c:pt idx="3">
                  <c:v>2019 год</c:v>
                </c:pt>
                <c:pt idx="4">
                  <c:v>2020год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48.9</c:v>
                </c:pt>
                <c:pt idx="1">
                  <c:v>25.4</c:v>
                </c:pt>
                <c:pt idx="2">
                  <c:v>87</c:v>
                </c:pt>
                <c:pt idx="3">
                  <c:v>149</c:v>
                </c:pt>
                <c:pt idx="4">
                  <c:v>211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5119-4C38-9293-B8D263BB6BB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Кредиты "Сбербанка России"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2"/>
              <c:delete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5119-4C38-9293-B8D263BB6BB5}"/>
                </c:ext>
              </c:extLst>
            </c:dLbl>
            <c:dLbl>
              <c:idx val="3"/>
              <c:layout>
                <c:manualLayout>
                  <c:x val="1.3713268248398578E-2"/>
                  <c:y val="2.516339862805934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A467-4D60-A5A4-4648B868DB5C}"/>
                </c:ext>
              </c:extLst>
            </c:dLbl>
            <c:dLbl>
              <c:idx val="4"/>
              <c:layout>
                <c:manualLayout>
                  <c:x val="8.5707926552491109E-3"/>
                  <c:y val="-7.549019588417964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A467-4D60-A5A4-4648B868DB5C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2016 год</c:v>
                </c:pt>
                <c:pt idx="1">
                  <c:v>2017 год</c:v>
                </c:pt>
                <c:pt idx="2">
                  <c:v>2018 год</c:v>
                </c:pt>
                <c:pt idx="3">
                  <c:v>2019 год</c:v>
                </c:pt>
                <c:pt idx="4">
                  <c:v>2020год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120</c:v>
                </c:pt>
                <c:pt idx="1">
                  <c:v>130</c:v>
                </c:pt>
                <c:pt idx="2">
                  <c:v>130</c:v>
                </c:pt>
                <c:pt idx="3">
                  <c:v>130</c:v>
                </c:pt>
                <c:pt idx="4">
                  <c:v>130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5119-4C38-9293-B8D263BB6B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22488704"/>
        <c:axId val="122490240"/>
        <c:axId val="0"/>
      </c:bar3DChart>
      <c:catAx>
        <c:axId val="122488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2490240"/>
        <c:crosses val="autoZero"/>
        <c:auto val="1"/>
        <c:lblAlgn val="ctr"/>
        <c:lblOffset val="100"/>
        <c:noMultiLvlLbl val="0"/>
      </c:catAx>
      <c:valAx>
        <c:axId val="1224902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24887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0.58119</cdr:x>
      <cdr:y>0.20584</cdr:y>
    </cdr:from>
    <cdr:to>
      <cdr:x>0.87298</cdr:x>
      <cdr:y>0.25315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5963137" y="1154971"/>
          <a:ext cx="2993923" cy="26547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0.49333</cdr:x>
      <cdr:y>0.36951</cdr:y>
    </cdr:from>
    <cdr:to>
      <cdr:x>0.57068</cdr:x>
      <cdr:y>0.4137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655028" y="1864901"/>
          <a:ext cx="573088" cy="223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0.49044</cdr:x>
      <cdr:y>0.48681</cdr:y>
    </cdr:from>
    <cdr:to>
      <cdr:x>0.56779</cdr:x>
      <cdr:y>0.53837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633640" y="2456919"/>
          <a:ext cx="573077" cy="2602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 smtClean="0">
              <a:solidFill>
                <a:schemeClr val="bg1"/>
              </a:solidFill>
            </a:rPr>
            <a:t>130,0</a:t>
          </a:r>
          <a:endParaRPr lang="ru-RU" sz="1100" dirty="0">
            <a:solidFill>
              <a:schemeClr val="bg1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293" cy="497040"/>
          </a:xfrm>
          <a:prstGeom prst="rect">
            <a:avLst/>
          </a:prstGeom>
        </p:spPr>
        <p:txBody>
          <a:bodyPr vert="horz" lIns="90417" tIns="45208" rIns="90417" bIns="4520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815" y="0"/>
            <a:ext cx="2945293" cy="497040"/>
          </a:xfrm>
          <a:prstGeom prst="rect">
            <a:avLst/>
          </a:prstGeom>
        </p:spPr>
        <p:txBody>
          <a:bodyPr vert="horz" lIns="90417" tIns="45208" rIns="90417" bIns="45208" rtlCol="0"/>
          <a:lstStyle>
            <a:lvl1pPr algn="r">
              <a:defRPr sz="1200"/>
            </a:lvl1pPr>
          </a:lstStyle>
          <a:p>
            <a:fld id="{0D41D867-1F5A-49C9-AE95-4609162B7EC6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1185"/>
            <a:ext cx="2945293" cy="497040"/>
          </a:xfrm>
          <a:prstGeom prst="rect">
            <a:avLst/>
          </a:prstGeom>
        </p:spPr>
        <p:txBody>
          <a:bodyPr vert="horz" lIns="90417" tIns="45208" rIns="90417" bIns="4520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815" y="9431185"/>
            <a:ext cx="2945293" cy="497040"/>
          </a:xfrm>
          <a:prstGeom prst="rect">
            <a:avLst/>
          </a:prstGeom>
        </p:spPr>
        <p:txBody>
          <a:bodyPr vert="horz" lIns="90417" tIns="45208" rIns="90417" bIns="45208" rtlCol="0" anchor="b"/>
          <a:lstStyle>
            <a:lvl1pPr algn="r">
              <a:defRPr sz="1200"/>
            </a:lvl1pPr>
          </a:lstStyle>
          <a:p>
            <a:fld id="{A412245F-287F-4795-8D2F-2E0490ECCE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443875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293" cy="497040"/>
          </a:xfrm>
          <a:prstGeom prst="rect">
            <a:avLst/>
          </a:prstGeom>
        </p:spPr>
        <p:txBody>
          <a:bodyPr vert="horz" lIns="90262" tIns="45130" rIns="90262" bIns="4513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815" y="0"/>
            <a:ext cx="2945293" cy="497040"/>
          </a:xfrm>
          <a:prstGeom prst="rect">
            <a:avLst/>
          </a:prstGeom>
        </p:spPr>
        <p:txBody>
          <a:bodyPr vert="horz" lIns="90262" tIns="45130" rIns="90262" bIns="45130" rtlCol="0"/>
          <a:lstStyle>
            <a:lvl1pPr algn="r">
              <a:defRPr sz="1200"/>
            </a:lvl1pPr>
          </a:lstStyle>
          <a:p>
            <a:fld id="{DD68CC30-B5B3-4844-9561-B68EF1F93A9D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262" tIns="45130" rIns="90262" bIns="4513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940" y="4778509"/>
            <a:ext cx="5437827" cy="3908689"/>
          </a:xfrm>
          <a:prstGeom prst="rect">
            <a:avLst/>
          </a:prstGeom>
        </p:spPr>
        <p:txBody>
          <a:bodyPr vert="horz" lIns="90262" tIns="45130" rIns="90262" bIns="4513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1185"/>
            <a:ext cx="2945293" cy="497040"/>
          </a:xfrm>
          <a:prstGeom prst="rect">
            <a:avLst/>
          </a:prstGeom>
        </p:spPr>
        <p:txBody>
          <a:bodyPr vert="horz" lIns="90262" tIns="45130" rIns="90262" bIns="4513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815" y="9431185"/>
            <a:ext cx="2945293" cy="497040"/>
          </a:xfrm>
          <a:prstGeom prst="rect">
            <a:avLst/>
          </a:prstGeom>
        </p:spPr>
        <p:txBody>
          <a:bodyPr vert="horz" lIns="90262" tIns="45130" rIns="90262" bIns="45130" rtlCol="0" anchor="b"/>
          <a:lstStyle>
            <a:lvl1pPr algn="r">
              <a:defRPr sz="1200"/>
            </a:lvl1pPr>
          </a:lstStyle>
          <a:p>
            <a:fld id="{BAFA318A-8825-4994-A24A-7B6052325B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563341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FA318A-8825-4994-A24A-7B6052325B85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6" name="Верхний колонтитул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8024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1C311-7D1E-4FA7-902E-9CC57A2829C8}" type="datetime1">
              <a:rPr lang="ru-RU" smtClean="0"/>
              <a:pPr/>
              <a:t>12.02.2018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33E6C1A-CFEF-4659-9779-4B184D2C5F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4788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FB117-9B0B-408E-A2B3-5D27605DE0AB}" type="datetime1">
              <a:rPr lang="ru-RU" smtClean="0"/>
              <a:pPr/>
              <a:t>12.02.2018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33E6C1A-CFEF-4659-9779-4B184D2C5F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555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B27F0-01B7-476F-A5DC-6AC2A34DF8BF}" type="datetime1">
              <a:rPr lang="ru-RU" smtClean="0"/>
              <a:pPr/>
              <a:t>12.02.2018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33E6C1A-CFEF-4659-9779-4B184D2C5FA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436994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F401-2C6A-4235-88C1-69CC35F1F440}" type="datetime1">
              <a:rPr lang="ru-RU" smtClean="0"/>
              <a:pPr/>
              <a:t>12.02.2018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33E6C1A-CFEF-4659-9779-4B184D2C5F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57588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8CE17-24D0-4403-8676-4FB60E873A1C}" type="datetime1">
              <a:rPr lang="ru-RU" smtClean="0"/>
              <a:pPr/>
              <a:t>12.02.2018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33E6C1A-CFEF-4659-9779-4B184D2C5FA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849764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C361F-AFDA-4CB5-BD30-4E5D6B97D9BD}" type="datetime1">
              <a:rPr lang="ru-RU" smtClean="0"/>
              <a:pPr/>
              <a:t>12.02.2018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33E6C1A-CFEF-4659-9779-4B184D2C5F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44908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81ED-7D47-45D5-A87E-009CB1C724F0}" type="datetime1">
              <a:rPr lang="ru-RU" smtClean="0"/>
              <a:pPr/>
              <a:t>12.02.2018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64965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D3769-1D3C-49CF-B2DC-60923646EB99}" type="datetime1">
              <a:rPr lang="ru-RU" smtClean="0"/>
              <a:pPr/>
              <a:t>12.02.2018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9659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5874A-3D39-492B-949D-CFC2E8A48A5D}" type="datetime1">
              <a:rPr lang="ru-RU" smtClean="0"/>
              <a:pPr/>
              <a:t>12.02.2018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7093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3778-7E2C-478C-8E73-FE8487E6A2A3}" type="datetime1">
              <a:rPr lang="ru-RU" smtClean="0"/>
              <a:pPr/>
              <a:t>12.02.2018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33E6C1A-CFEF-4659-9779-4B184D2C5F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2944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22E54-256B-41C8-928A-5CA31C18C51D}" type="datetime1">
              <a:rPr lang="ru-RU" smtClean="0"/>
              <a:pPr/>
              <a:t>12.02.2018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33E6C1A-CFEF-4659-9779-4B184D2C5F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6806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DD2D1-0DD0-4210-AFD2-F79239E77254}" type="datetime1">
              <a:rPr lang="ru-RU" smtClean="0"/>
              <a:pPr/>
              <a:t>12.02.2018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33E6C1A-CFEF-4659-9779-4B184D2C5F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072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93EE7-A05A-4695-8BBA-9EE7A8E47E84}" type="datetime1">
              <a:rPr lang="ru-RU" smtClean="0"/>
              <a:pPr/>
              <a:t>12.02.2018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1368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4FAD5-F414-4B2C-A1CB-0145523ED2B9}" type="datetime1">
              <a:rPr lang="ru-RU" smtClean="0"/>
              <a:pPr/>
              <a:t>12.02.2018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9973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BAB82-EBE1-4F9E-A862-328AC5267AEC}" type="datetime1">
              <a:rPr lang="ru-RU" smtClean="0"/>
              <a:pPr/>
              <a:t>12.02.2018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412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0C30D-0B5C-4666-B36A-8E07E4F257B9}" type="datetime1">
              <a:rPr lang="ru-RU" smtClean="0"/>
              <a:pPr/>
              <a:t>12.02.2018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33E6C1A-CFEF-4659-9779-4B184D2C5F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1067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09600-5E27-43E6-A5FB-EB0A1F0C459E}" type="datetime1">
              <a:rPr lang="ru-RU" smtClean="0"/>
              <a:pPr/>
              <a:t>12.02.2018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33E6C1A-CFEF-4659-9779-4B184D2C5F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8831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96" r:id="rId1"/>
    <p:sldLayoutId id="2147484197" r:id="rId2"/>
    <p:sldLayoutId id="2147484198" r:id="rId3"/>
    <p:sldLayoutId id="2147484199" r:id="rId4"/>
    <p:sldLayoutId id="2147484200" r:id="rId5"/>
    <p:sldLayoutId id="2147484201" r:id="rId6"/>
    <p:sldLayoutId id="2147484202" r:id="rId7"/>
    <p:sldLayoutId id="2147484203" r:id="rId8"/>
    <p:sldLayoutId id="2147484204" r:id="rId9"/>
    <p:sldLayoutId id="2147484205" r:id="rId10"/>
    <p:sldLayoutId id="2147484206" r:id="rId11"/>
    <p:sldLayoutId id="2147484207" r:id="rId12"/>
    <p:sldLayoutId id="2147484208" r:id="rId13"/>
    <p:sldLayoutId id="2147484209" r:id="rId14"/>
    <p:sldLayoutId id="2147484210" r:id="rId15"/>
    <p:sldLayoutId id="2147484211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4257" y="887931"/>
            <a:ext cx="8915399" cy="803564"/>
          </a:xfrm>
        </p:spPr>
        <p:txBody>
          <a:bodyPr>
            <a:noAutofit/>
          </a:bodyPr>
          <a:lstStyle/>
          <a:p>
            <a:r>
              <a:rPr lang="ru-RU" sz="2600" dirty="0" smtClean="0"/>
              <a:t>Проект бюджета Кемеровского муниципального района на 2018 год и плановый период 2019-2020 годов </a:t>
            </a:r>
            <a:endParaRPr lang="ru-RU" sz="2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89212" y="1816925"/>
            <a:ext cx="8915399" cy="4092985"/>
          </a:xfrm>
        </p:spPr>
        <p:txBody>
          <a:bodyPr/>
          <a:lstStyle/>
          <a:p>
            <a:pPr marL="342900" indent="-342900">
              <a:buAutoNum type="arabicPeriod"/>
            </a:pPr>
            <a:r>
              <a:rPr lang="ru-RU" dirty="0" smtClean="0"/>
              <a:t>Общие характеристики бюджета </a:t>
            </a:r>
          </a:p>
          <a:p>
            <a:pPr marL="342900" indent="-342900">
              <a:buAutoNum type="arabicPeriod"/>
            </a:pPr>
            <a:r>
              <a:rPr lang="ru-RU" dirty="0" smtClean="0"/>
              <a:t>Доходы бюджета</a:t>
            </a:r>
          </a:p>
          <a:p>
            <a:pPr marL="342900" indent="-342900">
              <a:buAutoNum type="arabicPeriod"/>
            </a:pPr>
            <a:r>
              <a:rPr lang="ru-RU" dirty="0" smtClean="0"/>
              <a:t>Расходы бюджета</a:t>
            </a:r>
          </a:p>
          <a:p>
            <a:pPr marL="342900" indent="-342900">
              <a:buAutoNum type="arabicPeriod"/>
            </a:pPr>
            <a:r>
              <a:rPr lang="ru-RU" dirty="0" smtClean="0"/>
              <a:t>Межбюджетные отношения</a:t>
            </a:r>
          </a:p>
          <a:p>
            <a:pPr marL="342900" indent="-342900">
              <a:buAutoNum type="arabicPeriod"/>
            </a:pPr>
            <a:r>
              <a:rPr lang="ru-RU" dirty="0" smtClean="0"/>
              <a:t>Муниципальный долг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1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2098" y="2390382"/>
            <a:ext cx="2946070" cy="294607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612232" y="216568"/>
            <a:ext cx="1768642" cy="39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052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601912" y="365126"/>
            <a:ext cx="8915399" cy="613558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Неналоговые доходы</a:t>
            </a:r>
            <a:endParaRPr lang="ru-RU" sz="32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3196917"/>
              </p:ext>
            </p:extLst>
          </p:nvPr>
        </p:nvGraphicFramePr>
        <p:xfrm>
          <a:off x="1626650" y="1096942"/>
          <a:ext cx="10272156" cy="55453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50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3876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493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9271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906979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333647"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№ п/п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Показатель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2017</a:t>
                      </a:r>
                      <a:r>
                        <a:rPr lang="ru-RU" sz="1200" baseline="0" dirty="0" smtClean="0">
                          <a:ln>
                            <a:noFill/>
                          </a:ln>
                        </a:rPr>
                        <a:t> </a:t>
                      </a:r>
                      <a:r>
                        <a:rPr lang="ru-RU" sz="1200" dirty="0" smtClean="0">
                          <a:ln>
                            <a:noFill/>
                          </a:ln>
                        </a:rPr>
                        <a:t>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2018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2019</a:t>
                      </a:r>
                      <a:r>
                        <a:rPr lang="ru-RU" sz="1200" baseline="0" dirty="0" smtClean="0">
                          <a:ln>
                            <a:noFill/>
                          </a:ln>
                        </a:rPr>
                        <a:t>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2020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44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Сумма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Темп роста</a:t>
                      </a:r>
                      <a:r>
                        <a:rPr lang="ru-RU" sz="12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(к 2017 году в %)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Сумма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Темп роста</a:t>
                      </a:r>
                      <a:r>
                        <a:rPr lang="ru-RU" sz="12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(к 2018 году в %)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Сумма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Темп роста</a:t>
                      </a:r>
                      <a:r>
                        <a:rPr lang="ru-RU" sz="12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(к 2019 году в %)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endParaRPr lang="ru-RU" sz="1200" b="1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 неналоговые доходы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510 254,00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501 756,00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98,3%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502 874,00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505 099,00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100,4%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1.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Аренда земельных участков, государственная собственность на которые не разграничена и которые расположены в границах поселений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405 913,00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424 774,00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104,6%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425 715,00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427 940,00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100,5%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2.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Арендная плата за земельные участки, находящиеся в муниципальной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собственности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9 700,00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3 833,00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39,5%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3 833,00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3.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Доходы от сдачи в аренду имущества, составляющего казну муниципальных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районов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4 265,00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4 261,00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4 438,00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104,2%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4 438,00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4.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Доходы от перечисления части прибыли, остающейся после уплаты налогов и иных обязательных платежей муниципальных унитарных предприятий,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созданных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муниципальными районами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83,0%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5.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Плата за негативное воздействие на окружающую среду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42 400,00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35 500,00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83,7%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35 500,00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35 500,00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6.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Прочие доходы от оказания платных услуг и компенсации затрат государства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2 920,00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2 970,00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101,7%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2 970,00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2 970,00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7.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Доходы от реализации иного имущества, находящегося в собственности муниципальных районов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3 500,00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3 500,00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3 500,00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3 500,00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8.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Доходы от продажи земельных участков, государственная собственность на которые не разграничена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20 000,00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20 000,00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20 000,00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20 000,00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9706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9.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Доходы от продажи земельных участков, находящихся в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19 100,00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5 000,00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26,2%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5 000,00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5 000,00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10.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Штрафы, санкции, возмещение ущерба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2 056,00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1 577,00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76,7%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1 577,00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1 577,00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11.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Прочие неналоговые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87,5%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0923544" y="840184"/>
            <a:ext cx="1187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т</a:t>
            </a:r>
            <a:r>
              <a:rPr lang="ru-RU" sz="1200" dirty="0" smtClean="0"/>
              <a:t>ыс. рублей</a:t>
            </a:r>
            <a:endParaRPr lang="ru-RU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409074" y="258617"/>
            <a:ext cx="1479884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/>
              <a:t>2</a:t>
            </a:r>
            <a:r>
              <a:rPr lang="ru-RU" sz="1400" dirty="0" smtClean="0"/>
              <a:t>. Доходы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0277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601912" y="365126"/>
            <a:ext cx="8915399" cy="613558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Неналоговые доходы</a:t>
            </a:r>
            <a:endParaRPr lang="ru-RU" sz="3200" dirty="0"/>
          </a:p>
        </p:txBody>
      </p:sp>
      <p:graphicFrame>
        <p:nvGraphicFramePr>
          <p:cNvPr id="15" name="Диаграмма 14"/>
          <p:cNvGraphicFramePr/>
          <p:nvPr>
            <p:extLst>
              <p:ext uri="{D42A27DB-BD31-4B8C-83A1-F6EECF244321}">
                <p14:modId xmlns:p14="http://schemas.microsoft.com/office/powerpoint/2010/main" val="558332225"/>
              </p:ext>
            </p:extLst>
          </p:nvPr>
        </p:nvGraphicFramePr>
        <p:xfrm>
          <a:off x="1543792" y="1116281"/>
          <a:ext cx="10260281" cy="56110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09074" y="258617"/>
            <a:ext cx="1479884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/>
              <a:t>2</a:t>
            </a:r>
            <a:r>
              <a:rPr lang="ru-RU" sz="1400" dirty="0" smtClean="0"/>
              <a:t>. Доходы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15515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601912" y="365126"/>
            <a:ext cx="8915399" cy="613558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Неналоговые доходы</a:t>
            </a:r>
            <a:endParaRPr lang="ru-RU" sz="3200" dirty="0"/>
          </a:p>
        </p:txBody>
      </p:sp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val="2392444348"/>
              </p:ext>
            </p:extLst>
          </p:nvPr>
        </p:nvGraphicFramePr>
        <p:xfrm>
          <a:off x="2601911" y="1515979"/>
          <a:ext cx="8178383" cy="45360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808045" y="1544576"/>
            <a:ext cx="749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тыс. рублей</a:t>
            </a:r>
            <a:endParaRPr lang="ru-RU" sz="1000" dirty="0"/>
          </a:p>
        </p:txBody>
      </p:sp>
      <p:sp>
        <p:nvSpPr>
          <p:cNvPr id="6" name="TextBox 5"/>
          <p:cNvSpPr txBox="1"/>
          <p:nvPr/>
        </p:nvSpPr>
        <p:spPr>
          <a:xfrm>
            <a:off x="409074" y="258617"/>
            <a:ext cx="1479884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2. Доходы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223063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601912" y="365126"/>
            <a:ext cx="8915399" cy="613558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Безвозмездные поступления</a:t>
            </a:r>
            <a:endParaRPr lang="ru-RU" sz="32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4432634"/>
              </p:ext>
            </p:extLst>
          </p:nvPr>
        </p:nvGraphicFramePr>
        <p:xfrm>
          <a:off x="1721923" y="1413168"/>
          <a:ext cx="10272156" cy="34754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50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21821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7377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5002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5002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92627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902525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009402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86690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333647"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№ п/п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Показатель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2017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2018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2019</a:t>
                      </a:r>
                      <a:r>
                        <a:rPr lang="ru-RU" sz="1200" baseline="0" dirty="0" smtClean="0">
                          <a:ln>
                            <a:noFill/>
                          </a:ln>
                        </a:rPr>
                        <a:t>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2020год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44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Сумма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Темп роста</a:t>
                      </a:r>
                      <a:r>
                        <a:rPr lang="ru-RU" sz="12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(к 2016 году в %)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Сумма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Темп роста</a:t>
                      </a:r>
                      <a:r>
                        <a:rPr lang="ru-RU" sz="12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(к 2017 году в %)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Сумма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Темп роста</a:t>
                      </a:r>
                      <a:r>
                        <a:rPr lang="ru-RU" sz="12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(к 2018 году в %)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endParaRPr lang="ru-RU" sz="1400" b="1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безвозмездные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поступления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1 063 262,00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821 085,90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77,2%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819 488,00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816 019,10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99,6%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Дотации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223 388,60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54 739,00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24,5%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48 088,00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87,8%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83 106,20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662 089,90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655 453,90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658 168,00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661 885,10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100,6%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Иные межбюджетные трансферты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(из областного бюджета)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8300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Иные межбюджетные трансферты (от сельских поселений)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84 377,30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100 893,00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119,6%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103 232,00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102,3%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114 134,00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110,6%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0803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</a:t>
                      </a:r>
                      <a:endParaRPr lang="ru-RU" sz="14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10 000,00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10 000,00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10 000,00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40 000,00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400,0%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0923544" y="1108408"/>
            <a:ext cx="1187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т</a:t>
            </a:r>
            <a:r>
              <a:rPr lang="ru-RU" sz="1200" dirty="0" smtClean="0"/>
              <a:t>ыс. рублей</a:t>
            </a:r>
            <a:endParaRPr lang="ru-RU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409074" y="258617"/>
            <a:ext cx="1479884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2. Доходы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689911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14</a:t>
            </a:fld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601912" y="365126"/>
            <a:ext cx="8915399" cy="613558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Безвозмездные поступления</a:t>
            </a:r>
            <a:endParaRPr lang="ru-RU" sz="3200" dirty="0"/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2116351016"/>
              </p:ext>
            </p:extLst>
          </p:nvPr>
        </p:nvGraphicFramePr>
        <p:xfrm>
          <a:off x="2091377" y="1289681"/>
          <a:ext cx="9425934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09074" y="258617"/>
            <a:ext cx="1479884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2. Доходы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4244338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15</a:t>
            </a:fld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601912" y="365126"/>
            <a:ext cx="8915399" cy="613558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Безвозмездные поступления</a:t>
            </a:r>
            <a:endParaRPr lang="ru-RU" sz="3200" dirty="0"/>
          </a:p>
        </p:txBody>
      </p:sp>
      <p:graphicFrame>
        <p:nvGraphicFramePr>
          <p:cNvPr id="14" name="Диаграмма 13"/>
          <p:cNvGraphicFramePr/>
          <p:nvPr>
            <p:extLst>
              <p:ext uri="{D42A27DB-BD31-4B8C-83A1-F6EECF244321}">
                <p14:modId xmlns:p14="http://schemas.microsoft.com/office/powerpoint/2010/main" val="2174156634"/>
              </p:ext>
            </p:extLst>
          </p:nvPr>
        </p:nvGraphicFramePr>
        <p:xfrm>
          <a:off x="2601912" y="1206555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601912" y="1298414"/>
            <a:ext cx="1187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т</a:t>
            </a:r>
            <a:r>
              <a:rPr lang="ru-RU" sz="1200" dirty="0" smtClean="0"/>
              <a:t>ыс. рублей</a:t>
            </a:r>
            <a:endParaRPr lang="ru-RU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409074" y="258617"/>
            <a:ext cx="1479884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2. Доходы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964346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609601"/>
            <a:ext cx="8915399" cy="1254826"/>
          </a:xfrm>
        </p:spPr>
        <p:txBody>
          <a:bodyPr>
            <a:normAutofit/>
          </a:bodyPr>
          <a:lstStyle/>
          <a:p>
            <a:r>
              <a:rPr lang="ru-RU" sz="3200" dirty="0"/>
              <a:t>Основные мероприятия по мобилизации доходов </a:t>
            </a:r>
            <a:r>
              <a:rPr lang="ru-RU" sz="3200" dirty="0" smtClean="0"/>
              <a:t>бюджета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89612" y="1864427"/>
            <a:ext cx="9715000" cy="4862944"/>
          </a:xfrm>
        </p:spPr>
        <p:txBody>
          <a:bodyPr>
            <a:normAutofit fontScale="92500" lnSpcReduction="20000"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/>
              <a:t>Проведение штабов по финансовому мониторингу и выработке стабилизационных мер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/>
              <a:t>Ежемесячный мониторинг задолженности в бюджет с целью выявления крупных должников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/>
              <a:t>Формирование перечня налогоплательщиков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/>
              <a:t>Внедрение механизмов взыскания долгов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/>
              <a:t>Усиление </a:t>
            </a:r>
            <a:r>
              <a:rPr lang="ru-RU" dirty="0" err="1" smtClean="0"/>
              <a:t>претензионно</a:t>
            </a:r>
            <a:r>
              <a:rPr lang="ru-RU" dirty="0" smtClean="0"/>
              <a:t>-исковой работы с налогоплательщиками и осуществление мер принудительного взыскания задолженности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/>
              <a:t>Выявление лиц</a:t>
            </a:r>
            <a:r>
              <a:rPr lang="ru-RU" dirty="0"/>
              <a:t>, осуществляющих предпринимательскую деятельность без регистрации, постановки их на учет в налоговых органах и привлечение к уплате налогов</a:t>
            </a:r>
            <a:endParaRPr lang="ru-RU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/>
              <a:t>Рост </a:t>
            </a:r>
            <a:r>
              <a:rPr lang="ru-RU" dirty="0"/>
              <a:t>налогооблагаемой базы по земельному налогу и налогу на имущество физических лиц за счет выявления и постановки на налоговых учет неучтенных объектов </a:t>
            </a:r>
            <a:r>
              <a:rPr lang="ru-RU" dirty="0" smtClean="0"/>
              <a:t>налогообложения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/>
              <a:t>Проведение </a:t>
            </a:r>
            <a:r>
              <a:rPr lang="ru-RU" dirty="0"/>
              <a:t>мероприятий по выявлению собственников земельных участков и другого недвижимого имущества и привлечения их к </a:t>
            </a:r>
            <a:r>
              <a:rPr lang="ru-RU" dirty="0" smtClean="0"/>
              <a:t>налогообложению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/>
              <a:t>В</a:t>
            </a:r>
            <a:r>
              <a:rPr lang="ru-RU" dirty="0" smtClean="0"/>
              <a:t>ыявление </a:t>
            </a:r>
            <a:r>
              <a:rPr lang="ru-RU" dirty="0"/>
              <a:t>неиспользуемых основных фондов </a:t>
            </a:r>
            <a:r>
              <a:rPr lang="ru-RU" dirty="0" smtClean="0"/>
              <a:t>муниципальных </a:t>
            </a:r>
            <a:r>
              <a:rPr lang="ru-RU" dirty="0"/>
              <a:t>учреждений и принятие соответствующих мер по их продаже или сдаче в </a:t>
            </a:r>
            <a:r>
              <a:rPr lang="ru-RU" dirty="0" smtClean="0"/>
              <a:t>аренду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16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409074" y="258617"/>
            <a:ext cx="1479884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2. Доходы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229802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336468"/>
            <a:ext cx="8915399" cy="649184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Раздел 3. Расходы бюджета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89212" y="1436913"/>
            <a:ext cx="8407340" cy="2636323"/>
          </a:xfrm>
        </p:spPr>
        <p:txBody>
          <a:bodyPr>
            <a:normAutofit/>
          </a:bodyPr>
          <a:lstStyle/>
          <a:p>
            <a:pPr marL="342900" indent="-342900">
              <a:buAutoNum type="arabicPeriod"/>
            </a:pPr>
            <a:r>
              <a:rPr lang="ru-RU" dirty="0" smtClean="0"/>
              <a:t>Динамика расходов бюджета района на выполнение основных функций государства</a:t>
            </a:r>
          </a:p>
          <a:p>
            <a:pPr marL="342900" indent="-342900">
              <a:buAutoNum type="arabicPeriod"/>
            </a:pPr>
            <a:r>
              <a:rPr lang="ru-RU" dirty="0" smtClean="0"/>
              <a:t>Структура расходов бюджета по разделам и подразделам функциональной классификации</a:t>
            </a:r>
          </a:p>
          <a:p>
            <a:pPr marL="342900" indent="-342900">
              <a:buAutoNum type="arabicPeriod"/>
            </a:pPr>
            <a:r>
              <a:rPr lang="ru-RU" dirty="0" smtClean="0"/>
              <a:t>Муниципальные программы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17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697"/>
          <a:stretch/>
        </p:blipFill>
        <p:spPr>
          <a:xfrm>
            <a:off x="7975195" y="3609264"/>
            <a:ext cx="3529416" cy="2430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668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6084" y="92056"/>
            <a:ext cx="9499869" cy="1092571"/>
          </a:xfrm>
        </p:spPr>
        <p:txBody>
          <a:bodyPr>
            <a:noAutofit/>
          </a:bodyPr>
          <a:lstStyle/>
          <a:p>
            <a:r>
              <a:rPr lang="ru-RU" sz="3200" dirty="0"/>
              <a:t>Динамика расходов бюджета района на выполнение основных функций </a:t>
            </a:r>
            <a:r>
              <a:rPr lang="ru-RU" sz="3200" dirty="0" smtClean="0"/>
              <a:t>государства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18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2208693"/>
              </p:ext>
            </p:extLst>
          </p:nvPr>
        </p:nvGraphicFramePr>
        <p:xfrm>
          <a:off x="1600201" y="1469367"/>
          <a:ext cx="10405751" cy="52959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193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94911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3867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8148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7812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96421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041786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86007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1078129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499169"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Раздел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Показатель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2017 год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2018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2019</a:t>
                      </a:r>
                      <a:r>
                        <a:rPr lang="ru-RU" sz="1200" baseline="0" dirty="0" smtClean="0">
                          <a:ln>
                            <a:noFill/>
                          </a:ln>
                        </a:rPr>
                        <a:t>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2020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2563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Сумма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Темп роста</a:t>
                      </a:r>
                      <a:r>
                        <a:rPr lang="ru-RU" sz="11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(к 2017 году в %)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Сумма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Темп роста</a:t>
                      </a:r>
                      <a:r>
                        <a:rPr lang="ru-RU" sz="11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(к 2018 году в %)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Сумма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Темп роста</a:t>
                      </a:r>
                      <a:r>
                        <a:rPr lang="ru-RU" sz="11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(к 2019 году в %)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705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1 827 692,70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1 665 824,90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91,1%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1 672 767,00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100,4%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1 678 688,10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100,8</a:t>
                      </a:r>
                      <a:endParaRPr lang="ru-RU" sz="1200" b="1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595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в том,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8705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01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Общегосударственные вопросы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119 700,50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118 842,80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118 842,80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118 842,80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99,6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8705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02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Национальная оборона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1 837,40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2 088,60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113,7%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2 111,20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101,1%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2 188,60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6485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03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3 399,00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1 796,00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52,8%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1 796,00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1 796,00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8705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04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Национальная экономика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94 575,20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106 336,20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112,4%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106 336,20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106 336,20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106,0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8705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05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Жилищно-коммунальное хозяйство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348 970,10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154 449,00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44,3%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177 349,00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114,8%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148 049,00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Times New Roman"/>
                        </a:rPr>
                        <a:t>102,4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8705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06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Охрана окружающей среды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8705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07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Образование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591 212,20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580 274,60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98,1%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590 336,60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101,7%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597 829,60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latin typeface="Times New Roman"/>
                        </a:rPr>
                        <a:t>99,8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8705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08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Культура, кинематография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156 776,50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167 321,00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106,7%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172 514,00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103,1%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175 021,00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105,2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8705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09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Здравоохранение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29 085,40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20 114,00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69,2%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4 000,00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19,9%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45,9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8705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Социальная политика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324 087,10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313 992,70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96,9%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316 683,20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320 318,90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98,9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8705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Физическая культура и спорт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21 262,30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48 002,00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225,8%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44 947,00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93,6%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38 947,00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8705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Средства массовой информации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1 980,00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2 010,00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101,5%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2 010,00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2 010,00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99,4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36485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Обслуживание государственного и муниципального долга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13 968,00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21 818,00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156,2%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22114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101,4%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30 350,00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91,6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54264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Межбюджетные трансферты общего характера бюджетам субъектов Российской Федерации и муниципальных образований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120 709,00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128 650,00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106,6%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90497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70,3%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90 869,00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Times New Roman"/>
                        </a:rPr>
                        <a:t>109,3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26970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Условно</a:t>
                      </a:r>
                      <a:r>
                        <a:rPr lang="ru-RU" sz="1200" b="0" i="0" u="none" strike="noStrike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 утвержденные расходы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46 000,00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latin typeface="Times New Roman"/>
                        </a:rPr>
                        <a:t>199,1</a:t>
                      </a:r>
                      <a:endParaRPr lang="ru-RU" sz="11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56741438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0818420" y="1192368"/>
            <a:ext cx="1187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т</a:t>
            </a:r>
            <a:r>
              <a:rPr lang="ru-RU" sz="1200" dirty="0" smtClean="0"/>
              <a:t>ыс. рублей</a:t>
            </a:r>
            <a:endParaRPr lang="ru-RU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409074" y="258617"/>
            <a:ext cx="1479884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/>
              <a:t>3</a:t>
            </a:r>
            <a:r>
              <a:rPr lang="ru-RU" sz="1400" dirty="0" smtClean="0"/>
              <a:t>. Расходы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509522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19</a:t>
            </a:fld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638795" y="241465"/>
            <a:ext cx="10367159" cy="1124197"/>
          </a:xfrm>
        </p:spPr>
        <p:txBody>
          <a:bodyPr>
            <a:noAutofit/>
          </a:bodyPr>
          <a:lstStyle/>
          <a:p>
            <a:pPr algn="ctr"/>
            <a:r>
              <a:rPr lang="ru-RU" sz="3200" dirty="0"/>
              <a:t>Структура расходов бюджета по разделам </a:t>
            </a:r>
            <a:r>
              <a:rPr lang="ru-RU" sz="3200" dirty="0" smtClean="0"/>
              <a:t>функциональной </a:t>
            </a:r>
            <a:r>
              <a:rPr lang="ru-RU" sz="3200" dirty="0"/>
              <a:t>классификации</a:t>
            </a:r>
          </a:p>
        </p:txBody>
      </p:sp>
      <p:graphicFrame>
        <p:nvGraphicFramePr>
          <p:cNvPr id="20" name="Диаграмма 19"/>
          <p:cNvGraphicFramePr/>
          <p:nvPr>
            <p:extLst>
              <p:ext uri="{D42A27DB-BD31-4B8C-83A1-F6EECF244321}">
                <p14:modId xmlns:p14="http://schemas.microsoft.com/office/powerpoint/2010/main" val="3603131596"/>
              </p:ext>
            </p:extLst>
          </p:nvPr>
        </p:nvGraphicFramePr>
        <p:xfrm>
          <a:off x="1756610" y="1503947"/>
          <a:ext cx="10249343" cy="52174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09074" y="258617"/>
            <a:ext cx="1229721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3. Расходы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443564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1086853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Раздел 1. Общие характеристики бюджета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89212" y="2009274"/>
            <a:ext cx="8915399" cy="1234866"/>
          </a:xfrm>
        </p:spPr>
        <p:txBody>
          <a:bodyPr/>
          <a:lstStyle/>
          <a:p>
            <a:pPr marL="342900" indent="-342900">
              <a:buAutoNum type="arabicPeriod"/>
            </a:pPr>
            <a:r>
              <a:rPr lang="ru-RU" dirty="0" smtClean="0"/>
              <a:t>Основные параметры бюджета </a:t>
            </a:r>
          </a:p>
          <a:p>
            <a:pPr marL="342900" indent="-342900">
              <a:buAutoNum type="arabicPeriod"/>
            </a:pPr>
            <a:r>
              <a:rPr lang="ru-RU" dirty="0" smtClean="0"/>
              <a:t>Муниципальные внутренние заимствования</a:t>
            </a:r>
          </a:p>
          <a:p>
            <a:pPr marL="342900" indent="-342900">
              <a:buAutoNum type="arabicPeriod"/>
            </a:pPr>
            <a:r>
              <a:rPr lang="ru-RU" dirty="0" smtClean="0"/>
              <a:t>Основные приоритеты бюджетной и налоговой политики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2</a:t>
            </a:fld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6714" y="3556961"/>
            <a:ext cx="5144708" cy="2858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200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20</a:t>
            </a:fld>
            <a:endParaRPr lang="ru-RU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638795" y="241465"/>
            <a:ext cx="10367159" cy="11241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b="0" kern="1200" cap="none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3200" smtClean="0"/>
              <a:t>Структура расходов бюджета по разделам и подразделам функциональной классификации</a:t>
            </a:r>
            <a:endParaRPr lang="ru-RU" sz="3200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8574309"/>
              </p:ext>
            </p:extLst>
          </p:nvPr>
        </p:nvGraphicFramePr>
        <p:xfrm>
          <a:off x="1733796" y="1579423"/>
          <a:ext cx="10272158" cy="50250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50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225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50322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0752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6689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1939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0752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878774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762032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829264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</a:tblGrid>
              <a:tr h="333647"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Раздел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Подраздел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Показатель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2017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2018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2019</a:t>
                      </a:r>
                      <a:r>
                        <a:rPr lang="ru-RU" sz="1200" baseline="0" dirty="0" smtClean="0">
                          <a:ln>
                            <a:noFill/>
                          </a:ln>
                        </a:rPr>
                        <a:t>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2020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44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Сумма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Темп роста</a:t>
                      </a:r>
                      <a:r>
                        <a:rPr lang="ru-RU" sz="11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(к 2017 году в %)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Сумма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Темп роста</a:t>
                      </a:r>
                      <a:r>
                        <a:rPr lang="ru-RU" sz="11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(к 2018 году в %)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Сумма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Темп роста</a:t>
                      </a:r>
                      <a:r>
                        <a:rPr lang="ru-RU" sz="11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(к 2019 году в %)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endParaRPr lang="ru-RU" sz="1200" b="1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1 827 692,70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1 665 824,90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1 672 767,00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1 678 688,10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в том,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200" b="1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Общегосударственные вопросы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119 700,50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118 842,80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118 842,80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118 842,80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02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Функционирование высшего должностного лица субъекта Российской Федерации и муниципального образования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97063"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03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Функционирование законодательных (представительных) органов государственной власти и представительных органов муниципальных образований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2 378,00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2 370,00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2 370,00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2 370,00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04</a:t>
                      </a:r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Функционирование Правительства Российской Федерации, высших  исполнительных органов государственной власти субъектов Российской Федерации, местных администраций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36 654,60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36 873,80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36 873,80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36 873,80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07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Обеспечение</a:t>
                      </a:r>
                      <a:r>
                        <a:rPr lang="ru-RU" sz="11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проведения выборов и референдумов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Обеспечение деятельности финансовых, налоговых и таможенных органов и органов финансового (финансово-бюджетного) надзора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1 036,00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Резервные фонды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2073,1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5 000,00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5 000,00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5 000,00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Другие общегосударственные вопросы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76 704,80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72 643,00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72 643,00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72 643,00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</a:rPr>
                        <a:t>02</a:t>
                      </a:r>
                      <a:endParaRPr lang="ru-RU" sz="1200" b="1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Национальная оборона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1 837,40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2 088,60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2 111,20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2 188,60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104%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Мобилизационная и вневойсковая подготовка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1 837,40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1 837,4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87,4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1 837,4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1 837,4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1004467" y="1365662"/>
            <a:ext cx="1187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т</a:t>
            </a:r>
            <a:r>
              <a:rPr lang="ru-RU" sz="1200" dirty="0" smtClean="0"/>
              <a:t>ыс. рублей</a:t>
            </a:r>
            <a:endParaRPr lang="ru-RU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409074" y="258617"/>
            <a:ext cx="1229721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3. Расходы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496382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21</a:t>
            </a:fld>
            <a:endParaRPr lang="ru-RU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638795" y="241465"/>
            <a:ext cx="10367159" cy="11241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b="0" kern="1200" cap="none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3200" dirty="0" smtClean="0"/>
              <a:t>Структура расходов бюджета по разделам и подразделам функциональной классификации</a:t>
            </a:r>
            <a:endParaRPr lang="ru-RU" sz="3200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458185"/>
              </p:ext>
            </p:extLst>
          </p:nvPr>
        </p:nvGraphicFramePr>
        <p:xfrm>
          <a:off x="1733796" y="1650074"/>
          <a:ext cx="10200906" cy="50927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171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1889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47892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019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6088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1371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01921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872678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756746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823512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</a:tblGrid>
              <a:tr h="327494"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Раздел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Подраздел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Показатель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2017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2018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2019</a:t>
                      </a:r>
                      <a:r>
                        <a:rPr lang="ru-RU" sz="1200" baseline="0" dirty="0" smtClean="0">
                          <a:ln>
                            <a:noFill/>
                          </a:ln>
                        </a:rPr>
                        <a:t>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2020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47948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Сумма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Темп роста</a:t>
                      </a:r>
                      <a:r>
                        <a:rPr lang="ru-RU" sz="11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(к 2017 году в %)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Сумма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Темп роста</a:t>
                      </a:r>
                      <a:r>
                        <a:rPr lang="ru-RU" sz="11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(к 2018году в %)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Сумма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Темп роста</a:t>
                      </a:r>
                      <a:r>
                        <a:rPr lang="ru-RU" sz="11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(к 2019 году в %)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844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3 399,00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1 796,00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1 796,00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1 796,00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2995">
                <a:tc>
                  <a:txBody>
                    <a:bodyPr/>
                    <a:lstStyle/>
                    <a:p>
                      <a:pPr algn="ctr" fontAlgn="t"/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09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Защита населения и территории от чрезвычайных ситуаций природного и техногенного характера,</a:t>
                      </a:r>
                      <a:r>
                        <a:rPr lang="ru-RU" sz="11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гражданская оборона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370,6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00253">
                <a:tc>
                  <a:txBody>
                    <a:bodyPr/>
                    <a:lstStyle/>
                    <a:p>
                      <a:pPr algn="ctr" fontAlgn="t"/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Обеспечение пожарной безопасности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3844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Другие вопросы в области национальной безопасности и правоохранительной деятельности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3028,4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1 490,00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1 490,00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1 490,00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025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Национальная экономика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94 575,20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106 336,20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106 336,20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106 336,20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0025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02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Топливно-энергетический комплекс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16 000,00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21 578,00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21 578,00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21 578,00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9786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05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Сельское хозяйство и рыболовство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3 271,20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3 017,20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3 017,20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3 017,20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025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06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Водное хозяйство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879,4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0025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09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Дорожное хозяйство (дорожные фонды)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63 334,30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71 520,00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71 520,00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71 520,00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0025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Другие вопросы в области национальной экономики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11 090,30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10 041,00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10 041,00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10 041,00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025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Жилищно-коммунальное хозяйство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348 970,10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154 449,00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177 349,00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148 049,00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0025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01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Жилищное хозяйство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14 778,10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3 104,00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3 104,00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3 104,00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0025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02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Коммунальное хозяйство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308 259,50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144 975,00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167 875,00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138 575,00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00253">
                <a:tc>
                  <a:txBody>
                    <a:bodyPr/>
                    <a:lstStyle/>
                    <a:p>
                      <a:pPr algn="ctr" fontAlgn="t"/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03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Благоустройство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25 932,50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6 370,00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6 370,00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6 370,00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0025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Охрана окружающей среды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00253">
                <a:tc>
                  <a:txBody>
                    <a:bodyPr/>
                    <a:lstStyle/>
                    <a:p>
                      <a:pPr algn="ctr" fontAlgn="t"/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03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Охрана объектов растительного и животного мира 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20025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05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Другие вопросы в области охраны окружающей среды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1004467" y="1365662"/>
            <a:ext cx="1187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т</a:t>
            </a:r>
            <a:r>
              <a:rPr lang="ru-RU" sz="1200" dirty="0" smtClean="0"/>
              <a:t>ыс. рублей</a:t>
            </a:r>
            <a:endParaRPr lang="ru-RU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409074" y="258617"/>
            <a:ext cx="1229721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/>
              <a:t>3</a:t>
            </a:r>
            <a:r>
              <a:rPr lang="ru-RU" sz="1400" dirty="0" smtClean="0"/>
              <a:t>. Расходы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650696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22</a:t>
            </a:fld>
            <a:endParaRPr lang="ru-RU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638795" y="241465"/>
            <a:ext cx="10367159" cy="11241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b="0" kern="1200" cap="none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3200" dirty="0" smtClean="0"/>
              <a:t>Структура расходов бюджета по разделам и подразделам функциональной классификации</a:t>
            </a:r>
            <a:endParaRPr lang="ru-RU" sz="3200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3925253"/>
              </p:ext>
            </p:extLst>
          </p:nvPr>
        </p:nvGraphicFramePr>
        <p:xfrm>
          <a:off x="1733796" y="1591298"/>
          <a:ext cx="10272158" cy="51993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50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225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50322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0752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6689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1939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0752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878774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762032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829264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</a:tblGrid>
              <a:tr h="333647"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Раздел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Подраздел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Показатель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2017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2018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2019</a:t>
                      </a:r>
                      <a:r>
                        <a:rPr lang="ru-RU" sz="1200" baseline="0" dirty="0" smtClean="0">
                          <a:ln>
                            <a:noFill/>
                          </a:ln>
                        </a:rPr>
                        <a:t>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2020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72073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Сумма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Темп роста</a:t>
                      </a:r>
                      <a:r>
                        <a:rPr lang="ru-RU" sz="11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(к 2017 году в %)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Сумма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Темп роста</a:t>
                      </a:r>
                      <a:r>
                        <a:rPr lang="ru-RU" sz="11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(к 2018 году в %)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Сумма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Темп роста</a:t>
                      </a:r>
                      <a:r>
                        <a:rPr lang="ru-RU" sz="11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(к 2019 году в %)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>
                          <a:effectLst/>
                          <a:latin typeface="Times New Roman" panose="02020603050405020304" pitchFamily="18" charset="0"/>
                        </a:rPr>
                        <a:t>Образование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591 212,20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580 274,60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590 336,60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597 829,60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101%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endParaRPr lang="ru-RU" sz="11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35 651,00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37 288,30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38 350,30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39 450,30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Дошкольное образование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436 752,20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444 361,30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453 361,30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459 754,30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101%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Общее образование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61416,6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37 212,00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37 212,00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37 212,00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Молодежная политика и оздоровление детей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241,5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Другие вопросы в области образования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57 150,90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61 263,00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61 263,00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61 263,00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>
                          <a:effectLst/>
                          <a:latin typeface="Times New Roman" panose="02020603050405020304" pitchFamily="18" charset="0"/>
                        </a:rPr>
                        <a:t>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Культура и кинематография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156 776,50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167 321,00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172 514,00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175 021,00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101%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Культура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107 596,20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114 331,00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119 524,00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122 031,00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102%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Кинематография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2 979,00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2 979,00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2 979,00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2 979,00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Другие вопросы в области культуры, кинематографии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46 201,30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50 011,00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50 011,00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50 011,00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1736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>
                          <a:effectLst/>
                          <a:latin typeface="Times New Roman" panose="02020603050405020304" pitchFamily="18" charset="0"/>
                        </a:rPr>
                        <a:t>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>
                          <a:effectLst/>
                          <a:latin typeface="Times New Roman" panose="02020603050405020304" pitchFamily="18" charset="0"/>
                        </a:rPr>
                        <a:t>Здравоохранение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29 085,40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20 114,00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4 000,00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Стационарная медицинская помощь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Амбулаторная помощь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4 095,40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Другие вопросы в области здравоохранения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24 990,00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11 914,00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4 000,00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>
                          <a:effectLst/>
                          <a:latin typeface="Times New Roman" panose="02020603050405020304" pitchFamily="18" charset="0"/>
                        </a:rPr>
                        <a:t>Социальная политика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324 087,10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313 992,70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316 683,20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320 318,90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101%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Пенсионное обеспечение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4 554,00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4 554,00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4 554,00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4 554,00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Социальное обслуживание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34 624,50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36 246,00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36 246,00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36 246,00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Социальное обеспечение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138 181,20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137 389,80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137 766,60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137 820,60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Охрана семьи и детства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136 149,00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125 310,90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127 624,60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131 206,30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Другие вопросы в области социальной политики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10 578,40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10 492,00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10 492,00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10 492,00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1004467" y="1365662"/>
            <a:ext cx="1187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т</a:t>
            </a:r>
            <a:r>
              <a:rPr lang="ru-RU" sz="1200" dirty="0" smtClean="0"/>
              <a:t>ыс. рублей</a:t>
            </a:r>
            <a:endParaRPr lang="ru-RU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409074" y="258617"/>
            <a:ext cx="1229721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/>
              <a:t>3</a:t>
            </a:r>
            <a:r>
              <a:rPr lang="ru-RU" sz="1400" dirty="0" smtClean="0"/>
              <a:t>. Расходы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4254165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23</a:t>
            </a:fld>
            <a:endParaRPr lang="ru-RU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638795" y="241465"/>
            <a:ext cx="10367159" cy="11241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b="0" kern="1200" cap="none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3200" dirty="0" smtClean="0"/>
              <a:t>Структура расходов бюджета по разделам и подразделам функциональной классификации</a:t>
            </a:r>
            <a:endParaRPr lang="ru-RU" sz="3200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7737976"/>
              </p:ext>
            </p:extLst>
          </p:nvPr>
        </p:nvGraphicFramePr>
        <p:xfrm>
          <a:off x="1733796" y="1733796"/>
          <a:ext cx="10200906" cy="40360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171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1889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47892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019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6088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1371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01921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872678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756746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823512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</a:tblGrid>
              <a:tr h="321234"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Раздел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Подраздел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Показатель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2017год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2018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2019</a:t>
                      </a:r>
                      <a:r>
                        <a:rPr lang="ru-RU" sz="1200" baseline="0" dirty="0" smtClean="0">
                          <a:ln>
                            <a:noFill/>
                          </a:ln>
                        </a:rPr>
                        <a:t>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2020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33651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Сумма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Темп роста</a:t>
                      </a:r>
                      <a:r>
                        <a:rPr lang="ru-RU" sz="11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(к 2017 году в %)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Сумма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Темп роста</a:t>
                      </a:r>
                      <a:r>
                        <a:rPr lang="ru-RU" sz="11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(к 2018 году в %)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Сумма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Темп роста</a:t>
                      </a:r>
                      <a:r>
                        <a:rPr lang="ru-RU" sz="11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(к 2019 году в %)</a:t>
                      </a:r>
                      <a:endParaRPr lang="ru-RU" sz="11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642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Физическая культура и спорт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21 262,30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48 002,00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44 947,00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38 947,00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87%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6425">
                <a:tc>
                  <a:txBody>
                    <a:bodyPr/>
                    <a:lstStyle/>
                    <a:p>
                      <a:pPr algn="ctr" fontAlgn="t"/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02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Массовый спорт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19 771,30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12 000,00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9 000,00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3 000,00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9642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03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Спорт высших достижений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1 491,00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36 002,00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2415%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35 947,00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35 947,00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9642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Средства массовой информации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1 980,00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2 010,00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2 010,00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2 010,00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9642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02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Периодическая печать и издательства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1 980,00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2 010,00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2 010,00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2 010,00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3197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Обслуживание государственного и муниципального долга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13 968,00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21 818,00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22 114,00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30 350,00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137%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3197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01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effectLst/>
                          <a:latin typeface="Times New Roman" panose="02020603050405020304" pitchFamily="18" charset="0"/>
                        </a:rPr>
                        <a:t>Обслуживание государственного внутреннего и муниципального долга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13 968,00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21 818,00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22 114,00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30 350,00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137%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9338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>
                          <a:effectLst/>
                          <a:latin typeface="Times New Roman" panose="02020603050405020304" pitchFamily="18" charset="0"/>
                        </a:rPr>
                        <a:t>Межбюджетные трансферты общего характера бюджетам субъектов Российской Федерации и муниципальных образований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120 709,00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128 650,00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90 497,00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90 869,00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84334">
                <a:tc rowSpan="3"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 rowSpan="3"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01</a:t>
                      </a: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Дотации на выравнивание бюджетной обеспеченности субъектов Российской Федерации и муниципальных образований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120 709,00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128 650,00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90 497,00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90 869,00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281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rtl="0" fontAlgn="ctr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rtl="0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23 100,0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46 000,0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199,1%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213587529"/>
                  </a:ext>
                </a:extLst>
              </a:tr>
              <a:tr h="2562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Условно</a:t>
                      </a:r>
                      <a:r>
                        <a:rPr lang="ru-RU" sz="11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утвержденные расходы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4745518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1004467" y="1365662"/>
            <a:ext cx="1187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т</a:t>
            </a:r>
            <a:r>
              <a:rPr lang="ru-RU" sz="1200" dirty="0" smtClean="0"/>
              <a:t>ыс. рублей</a:t>
            </a:r>
            <a:endParaRPr lang="ru-RU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409074" y="258617"/>
            <a:ext cx="1229721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/>
              <a:t>3</a:t>
            </a:r>
            <a:r>
              <a:rPr lang="ru-RU" sz="1400" dirty="0" smtClean="0"/>
              <a:t>. Расходы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4152854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7336" y="253340"/>
            <a:ext cx="8915399" cy="708561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Муниципальные программы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10833" y="892651"/>
            <a:ext cx="10058400" cy="427511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Так выглядит бюджет Кемеровского муниципального района в разрезе муниципальных программ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24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6357704"/>
              </p:ext>
            </p:extLst>
          </p:nvPr>
        </p:nvGraphicFramePr>
        <p:xfrm>
          <a:off x="1910833" y="1550939"/>
          <a:ext cx="9893240" cy="46596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11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93766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9253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0440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8753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№ п/п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Наименование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2018 год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2019 год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2020 год</a:t>
                      </a:r>
                      <a:endParaRPr lang="ru-RU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32680"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Расходы бюджета всего,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1 665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824,9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1 672 767,0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1 678 688,1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из них расходы на реализацию муниципальных программ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574 306,5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1 585 140,0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1 590 983,7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Кемеровского муниципального района "Жилище"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18 416,9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18 824,6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19 222,3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"Жилище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204,0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204,0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204,0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"Обеспечение жильем молодых семей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1 573,0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1 573,0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1 573,0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"Обеспечение жильем детей-сирот и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детей оставшихся без попечения родителей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16 639,9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17 047,6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17 445,3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Кемеровского муниципального района "Социальная инфраструктура Кемеровского муниципального района"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53 893,0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53 893,0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53 893,0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"Строительство, реконструкция и капитальный ремонт объектов Кемеровского муниципального района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53 893,0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50 900,0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52 393,0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"Энергосбережение социальной инфраструктуры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2 993,0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1 500,0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Кемеровского муниципального района "Управление муниципальным имуществом"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101 ,0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24 101,0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24 101,0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"Обеспечение выполнения функций органов местного самоуправления, функций подведомственных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учреждений"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19 256,0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19 256,0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19 256,0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781700" y="1250912"/>
            <a:ext cx="1187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т</a:t>
            </a:r>
            <a:r>
              <a:rPr lang="ru-RU" sz="1200" dirty="0" smtClean="0"/>
              <a:t>ыс. рублей</a:t>
            </a:r>
            <a:endParaRPr lang="ru-RU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409074" y="258617"/>
            <a:ext cx="1479884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3. Расходы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327471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7336" y="253340"/>
            <a:ext cx="8915399" cy="708561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Муниципальные программы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25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9832318"/>
              </p:ext>
            </p:extLst>
          </p:nvPr>
        </p:nvGraphicFramePr>
        <p:xfrm>
          <a:off x="1910833" y="1246906"/>
          <a:ext cx="9893240" cy="5072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11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93766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9253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0440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8753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№ п/п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Наименование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2018 год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2019 год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2020 год</a:t>
                      </a:r>
                      <a:endParaRPr lang="ru-RU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"Мероприятия по землеустройству, землепользованию, управлению имуществом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4 845,0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4 845,0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4 845,0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Кемеровского муниципального района "Культура Кемеровского муниципального района"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153 379,9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153 379,9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153 379,9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4.1.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"Развитие культуры Кемеровского муниципального района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153 359,9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153 359,9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153 359,9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4.2.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"Охрана труда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Кемеровского муниципального района "Образование Кемеровского муниципального района"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602 031,6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602 031,6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601 911,6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9028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5.1.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"Развитие дошкольного образования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35 950,3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35 950,3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35 950,3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5.2.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"Развитие общего образования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413 954,4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413 954,4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413 954,4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97886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5.3.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"Развитие дополнительного образования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35 841,0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35 841,0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35 841,0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5.4.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"Социальные гарантии в системе образования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38 626,0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38 626,0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38 506,0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4173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5.5.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"Обеспечение деятельности прочих учреждений образования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53 839,0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53 839,0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53 839,0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7007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5.6.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"Лето"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1 904,0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1 904,0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1 904,0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5.7.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"Организация воспитательного и образовательного процесса в детских домах и школах-интернатах"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21 906,9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21 906,9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21 906,9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5.8.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"Охрана труда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781700" y="961901"/>
            <a:ext cx="1187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т</a:t>
            </a:r>
            <a:r>
              <a:rPr lang="ru-RU" sz="1200" dirty="0" smtClean="0"/>
              <a:t>ыс. рублей</a:t>
            </a:r>
            <a:endParaRPr lang="ru-RU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409074" y="258617"/>
            <a:ext cx="1479884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3. Расходы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218954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7336" y="253340"/>
            <a:ext cx="8915399" cy="708561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Муниципальные программы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26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140560"/>
              </p:ext>
            </p:extLst>
          </p:nvPr>
        </p:nvGraphicFramePr>
        <p:xfrm>
          <a:off x="1910833" y="1238900"/>
          <a:ext cx="9893240" cy="53917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11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93766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9253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0440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8753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№ п/п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Наименование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2018 год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2019 год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2020 год</a:t>
                      </a:r>
                      <a:endParaRPr lang="ru-RU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Кемеровского муниципального района "Развитие физической культуры и спорта. Молодое поколение Кемеровского муниципального района"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24 561,0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24 561,0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24 561,0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6.1.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"Развитие образовательных программ в сфере спорта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1 111,0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1 111,0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1 111,0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52051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6.2.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"Развитие массового спорта и физической культуры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23 280,0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280,0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23 280,0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7825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6.3.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"Охрана труда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6221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6.4.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"Молодое поколение Кемеровского муниципального района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Кемеровского муниципального района "Социальная поддержка населения Кемеровского муниципального района"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252 642,1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254 924,9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258 282,9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5363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7.1.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"Меры социальной поддержки гражданам Кемеровского муниципального района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199 502,3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201 785,1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205 143,1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7.2.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"Акции Кемеровского муниципального района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301,0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301,0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301,0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7.3.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"Материальная поддержка малоимущих граждан Кемеровского муниципального района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1546,8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1546,8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1546,8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7.4.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"Обеспечение деятельности органов местного самоуправления и их подведомственных учреждений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46 521,0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46 521,0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46 521,0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7.5.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"Дополнительное пенсионное обеспечение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4 554,0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4 554,0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4 554,0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7.6.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"Доступная среда"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217,0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217,0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217,0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769825" y="961901"/>
            <a:ext cx="1187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т</a:t>
            </a:r>
            <a:r>
              <a:rPr lang="ru-RU" sz="1200" dirty="0" smtClean="0"/>
              <a:t>ыс. рублей</a:t>
            </a:r>
            <a:endParaRPr lang="ru-RU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409074" y="258617"/>
            <a:ext cx="1479884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3. Расходы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268165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7336" y="253340"/>
            <a:ext cx="8915399" cy="708561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Муниципальные программы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27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0521554"/>
              </p:ext>
            </p:extLst>
          </p:nvPr>
        </p:nvGraphicFramePr>
        <p:xfrm>
          <a:off x="1686297" y="1235034"/>
          <a:ext cx="10094025" cy="49233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270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05816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1470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2681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1163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51851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№ п/п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Наименование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2018 год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2019 год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2020 год</a:t>
                      </a:r>
                      <a:endParaRPr lang="ru-RU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30917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Кемеровского муниципального района "Обеспечение безопасности условий жизни и деятельности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населения района"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1 226,0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1 226,0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1 226,0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500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8.1.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"Обеспечение пожарной безопасности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3654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8.2.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"Снижение рисков и смягчение последствий чрезвычайных ситуаций природного и техногенного характера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446,0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446,0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446,0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3654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8.3.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"Борьба с преступностью и профилактика правонарушений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3654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8.4.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"Развитие водохозяйственного комплекса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3654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8.5.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Обеспечение безопасности людей на водных объектах (зима, лето) и лесных пожаров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3654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8.6.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"Формирование запаса медикаментов для проведения мероприятий по ликвидации медико-санитарных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последствий чрезвычайных ситуаций радиационного и химического характера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3654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8.7.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"Мобилизационная подготовка"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3654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8.8.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"Противодействие экстремизму и терроризму"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781700" y="961901"/>
            <a:ext cx="1187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т</a:t>
            </a:r>
            <a:r>
              <a:rPr lang="ru-RU" sz="1200" dirty="0" smtClean="0"/>
              <a:t>ыс. рублей</a:t>
            </a:r>
            <a:endParaRPr lang="ru-RU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409074" y="258617"/>
            <a:ext cx="1479884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/>
              <a:t>3</a:t>
            </a:r>
            <a:r>
              <a:rPr lang="ru-RU" sz="1400" dirty="0" smtClean="0"/>
              <a:t>. Расходы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159365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7336" y="253340"/>
            <a:ext cx="8915399" cy="708561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Муниципальные программы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28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7394938"/>
              </p:ext>
            </p:extLst>
          </p:nvPr>
        </p:nvGraphicFramePr>
        <p:xfrm>
          <a:off x="1887082" y="1238900"/>
          <a:ext cx="9893240" cy="49446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11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93766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9253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0440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8753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№ п/п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Наименование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2018 год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2019 год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2020 год</a:t>
                      </a:r>
                      <a:endParaRPr lang="ru-RU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03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8.9.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«Муниципальный контроль"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Кемеровского муниципального района "Развитие субъектов малого и среднего предпринимательства в Кемеровском муниципальном районе"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540,0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540,0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540,0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Кемеровского муниципального района "Финансовая поддержка агропромышленного комплекса и социального развития села в Кемеровском муниципальном районе"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6 016,0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6 016,0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6 016,0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10.1.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"Финансовая поддержка агропромышленного комплекса Кемеровского муниципального района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1 542,0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1 542,0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1 542,0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10.2.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"Социальная поддержка молодых семей и молодых специалистов на строительство (приобретение) жилья в сельской местности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2476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10.3.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"Финансовая поддержка Ветеранского подворья Кемеровского муниципального района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1 340,0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1 340,0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1 340,0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2240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10.4.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"Обеспечение деятельности учреждений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сельского хозяйства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2 034,0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2 034,0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2 034,0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2240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Кемеровского муниципального района "Информационная политика и работа с общественностью муниципального образования "Кемеровский муниципальный район"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29 152,0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29 152,0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29 152,0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11.1.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"Взаимодействие со средствами массовой информации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737,0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2 737,0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2 737,0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781700" y="961901"/>
            <a:ext cx="1187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т</a:t>
            </a:r>
            <a:r>
              <a:rPr lang="ru-RU" sz="1200" dirty="0" smtClean="0"/>
              <a:t>ыс. рублей</a:t>
            </a:r>
            <a:endParaRPr lang="ru-RU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409074" y="258617"/>
            <a:ext cx="1479884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3. Расходы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996450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7336" y="253340"/>
            <a:ext cx="8915399" cy="708561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Муниципальные программы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29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3992349"/>
              </p:ext>
            </p:extLst>
          </p:nvPr>
        </p:nvGraphicFramePr>
        <p:xfrm>
          <a:off x="1887082" y="1238900"/>
          <a:ext cx="9893240" cy="51090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11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93766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9253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0440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8753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№ п/п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Наименование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2018 год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2019 год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2020 год</a:t>
                      </a:r>
                      <a:endParaRPr lang="ru-RU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11.2.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"Информатизация администрации Кемеровского муниципального района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5840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11.3.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"Материальное стимулирование организаций и отдельных категорий граждан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22 942,0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22 942,0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22 942,0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11.4.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"Мероприятия, направленные на доступность органов местного самоуправления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2 963,0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2 963,0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2 963,0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Кемеровского муниципального района "Жилищно-коммунальный комплекс Кемеровского муниципального района"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171 109,0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194 009,0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164 709,0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12.1.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"Подготовка к зиме объектов жилищно-коммунального хозяйства 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27 554,5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38 006,0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38 006,0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9175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12.2.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"Модернизация объектов коммунальной инфраструктуры"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30 451,5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20 000,0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20 000,0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0020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12.3.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"Развитие жилищно-коммунального комплекса Кемеровского муниципального района"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113 103,0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136 003,0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106 703,0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Кемеровского муниципального района "Благоустройство территории и дорожная деятельность Кемеровского муниципального район"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77 890,0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77 890,0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77 890,0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13.1.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"Дорожное хозяйство"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71 520,0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71 520,0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71 520,0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13.2.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"Благоустройство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территории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6 370,0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6 370,0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6 370,0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781700" y="961901"/>
            <a:ext cx="1187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т</a:t>
            </a:r>
            <a:r>
              <a:rPr lang="ru-RU" sz="1200" dirty="0" smtClean="0"/>
              <a:t>ыс. рублей</a:t>
            </a:r>
            <a:endParaRPr lang="ru-RU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409074" y="258617"/>
            <a:ext cx="1479884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3. Расходы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762242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Рисунок 3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0921" y="1842136"/>
            <a:ext cx="2562605" cy="254210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405064"/>
            <a:ext cx="8915399" cy="713874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Основные параметры бюджета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3</a:t>
            </a:fld>
            <a:endParaRPr lang="ru-RU"/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6182" y="2894755"/>
            <a:ext cx="3247840" cy="3221857"/>
          </a:xfrm>
          <a:prstGeom prst="rect">
            <a:avLst/>
          </a:prstGeom>
        </p:spPr>
      </p:pic>
      <p:sp>
        <p:nvSpPr>
          <p:cNvPr id="14" name="Скругленный прямоугольник 13"/>
          <p:cNvSpPr/>
          <p:nvPr/>
        </p:nvSpPr>
        <p:spPr>
          <a:xfrm>
            <a:off x="4054642" y="4987979"/>
            <a:ext cx="1812937" cy="607318"/>
          </a:xfrm>
          <a:prstGeom prst="roundRect">
            <a:avLst/>
          </a:prstGeom>
          <a:gradFill flip="none" rotWithShape="1">
            <a:gsLst>
              <a:gs pos="0">
                <a:srgbClr val="EFF357">
                  <a:shade val="30000"/>
                  <a:satMod val="115000"/>
                </a:srgbClr>
              </a:gs>
              <a:gs pos="50000">
                <a:srgbClr val="EFF357">
                  <a:shade val="67500"/>
                  <a:satMod val="115000"/>
                </a:srgbClr>
              </a:gs>
              <a:gs pos="100000">
                <a:srgbClr val="EFF357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Расходы бюджета 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1 665 824,9 тыс. руб.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692625" y="4227650"/>
            <a:ext cx="1793174" cy="475403"/>
          </a:xfrm>
          <a:prstGeom prst="roundRect">
            <a:avLst/>
          </a:prstGeom>
          <a:gradFill flip="none" rotWithShape="1">
            <a:gsLst>
              <a:gs pos="0">
                <a:srgbClr val="EFF357">
                  <a:shade val="30000"/>
                  <a:satMod val="115000"/>
                </a:srgbClr>
              </a:gs>
              <a:gs pos="50000">
                <a:srgbClr val="EFF357">
                  <a:shade val="67500"/>
                  <a:satMod val="115000"/>
                </a:srgbClr>
              </a:gs>
              <a:gs pos="100000">
                <a:srgbClr val="EFF357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Доходы бюджета 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1 600 424,9 тыс. руб.</a:t>
            </a:r>
            <a:endParaRPr lang="ru-RU" sz="1200" dirty="0">
              <a:solidFill>
                <a:schemeClr val="tx1"/>
              </a:solidFill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flipH="1">
            <a:off x="1716373" y="3103195"/>
            <a:ext cx="1001824" cy="1146930"/>
          </a:xfrm>
          <a:prstGeom prst="line">
            <a:avLst/>
          </a:prstGeom>
          <a:ln w="38100">
            <a:solidFill>
              <a:srgbClr val="9933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2718197" y="3063526"/>
            <a:ext cx="744983" cy="1186599"/>
          </a:xfrm>
          <a:prstGeom prst="line">
            <a:avLst/>
          </a:prstGeom>
          <a:ln w="38100">
            <a:solidFill>
              <a:srgbClr val="9933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4903901" y="3564786"/>
            <a:ext cx="939930" cy="1494417"/>
          </a:xfrm>
          <a:prstGeom prst="line">
            <a:avLst/>
          </a:prstGeom>
          <a:ln w="38100">
            <a:solidFill>
              <a:srgbClr val="9933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H="1">
            <a:off x="4085145" y="3579566"/>
            <a:ext cx="818756" cy="1479637"/>
          </a:xfrm>
          <a:prstGeom prst="line">
            <a:avLst/>
          </a:prstGeom>
          <a:ln w="38100">
            <a:solidFill>
              <a:srgbClr val="9933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Скругленный прямоугольник 10"/>
          <p:cNvSpPr/>
          <p:nvPr/>
        </p:nvSpPr>
        <p:spPr>
          <a:xfrm>
            <a:off x="2843941" y="6198216"/>
            <a:ext cx="1872322" cy="474652"/>
          </a:xfrm>
          <a:prstGeom prst="roundRect">
            <a:avLst/>
          </a:prstGeom>
          <a:solidFill>
            <a:srgbClr val="99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bg1"/>
                </a:solidFill>
              </a:rPr>
              <a:t>Дефицит бюджета </a:t>
            </a:r>
          </a:p>
          <a:p>
            <a:pPr algn="ctr"/>
            <a:r>
              <a:rPr lang="ru-RU" sz="1200" dirty="0" smtClean="0">
                <a:solidFill>
                  <a:schemeClr val="bg1"/>
                </a:solidFill>
              </a:rPr>
              <a:t>65 400,0 тыс. руб.</a:t>
            </a:r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3" name="Облако 2"/>
          <p:cNvSpPr/>
          <p:nvPr/>
        </p:nvSpPr>
        <p:spPr>
          <a:xfrm>
            <a:off x="6593555" y="5291638"/>
            <a:ext cx="2315688" cy="1337588"/>
          </a:xfrm>
          <a:prstGeom prst="cloud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Доходы в расчете на 1 человека 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33 958 руб.   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3" name="Облако 12"/>
          <p:cNvSpPr/>
          <p:nvPr/>
        </p:nvSpPr>
        <p:spPr>
          <a:xfrm>
            <a:off x="9508589" y="4756093"/>
            <a:ext cx="2315688" cy="1337588"/>
          </a:xfrm>
          <a:prstGeom prst="cloud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Расходы в расчете на 1 человека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35 345 руб.</a:t>
            </a:r>
            <a:endParaRPr lang="ru-RU" sz="1400" dirty="0">
              <a:solidFill>
                <a:schemeClr val="tx1"/>
              </a:solidFill>
            </a:endParaRPr>
          </a:p>
        </p:txBody>
      </p:sp>
      <p:pic>
        <p:nvPicPr>
          <p:cNvPr id="32" name="Рисунок 3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5712" y="1396590"/>
            <a:ext cx="2052191" cy="2035774"/>
          </a:xfrm>
          <a:prstGeom prst="rect">
            <a:avLst/>
          </a:prstGeom>
        </p:spPr>
      </p:pic>
      <p:sp>
        <p:nvSpPr>
          <p:cNvPr id="33" name="Скругленный прямоугольник 32"/>
          <p:cNvSpPr/>
          <p:nvPr/>
        </p:nvSpPr>
        <p:spPr>
          <a:xfrm>
            <a:off x="5096059" y="2678490"/>
            <a:ext cx="1707088" cy="506038"/>
          </a:xfrm>
          <a:prstGeom prst="roundRect">
            <a:avLst/>
          </a:prstGeom>
          <a:gradFill flip="none" rotWithShape="1">
            <a:gsLst>
              <a:gs pos="0">
                <a:srgbClr val="EFF357">
                  <a:shade val="30000"/>
                  <a:satMod val="115000"/>
                </a:srgbClr>
              </a:gs>
              <a:gs pos="50000">
                <a:srgbClr val="EFF357">
                  <a:shade val="67500"/>
                  <a:satMod val="115000"/>
                </a:srgbClr>
              </a:gs>
              <a:gs pos="100000">
                <a:srgbClr val="EFF357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chemeClr val="tx1"/>
                </a:solidFill>
              </a:rPr>
              <a:t>Доходы бюджета </a:t>
            </a:r>
          </a:p>
          <a:p>
            <a:pPr algn="ctr"/>
            <a:r>
              <a:rPr lang="ru-RU" sz="1050" dirty="0" smtClean="0">
                <a:solidFill>
                  <a:schemeClr val="tx1"/>
                </a:solidFill>
              </a:rPr>
              <a:t>1 606 787,0тыс. руб.</a:t>
            </a:r>
            <a:endParaRPr lang="ru-RU" sz="1050" dirty="0">
              <a:solidFill>
                <a:schemeClr val="tx1"/>
              </a:solidFill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7190734" y="3400778"/>
            <a:ext cx="1646752" cy="494468"/>
          </a:xfrm>
          <a:prstGeom prst="roundRect">
            <a:avLst/>
          </a:prstGeom>
          <a:gradFill flip="none" rotWithShape="1">
            <a:gsLst>
              <a:gs pos="0">
                <a:srgbClr val="EFF357">
                  <a:shade val="30000"/>
                  <a:satMod val="115000"/>
                </a:srgbClr>
              </a:gs>
              <a:gs pos="50000">
                <a:srgbClr val="EFF357">
                  <a:shade val="67500"/>
                  <a:satMod val="115000"/>
                </a:srgbClr>
              </a:gs>
              <a:gs pos="100000">
                <a:srgbClr val="EFF357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chemeClr val="tx1"/>
                </a:solidFill>
              </a:rPr>
              <a:t>Расходы бюджета </a:t>
            </a:r>
          </a:p>
          <a:p>
            <a:pPr algn="ctr"/>
            <a:r>
              <a:rPr lang="ru-RU" sz="1050" dirty="0" smtClean="0">
                <a:solidFill>
                  <a:schemeClr val="tx1"/>
                </a:solidFill>
              </a:rPr>
              <a:t> 1 672 767,0тыс. руб.</a:t>
            </a:r>
            <a:endParaRPr lang="ru-RU" sz="1050" dirty="0">
              <a:solidFill>
                <a:schemeClr val="tx1"/>
              </a:solidFill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10556469" y="2749550"/>
            <a:ext cx="1401082" cy="324239"/>
          </a:xfrm>
          <a:prstGeom prst="roundRect">
            <a:avLst/>
          </a:prstGeom>
          <a:gradFill flip="none" rotWithShape="1">
            <a:gsLst>
              <a:gs pos="0">
                <a:srgbClr val="EFF357">
                  <a:shade val="30000"/>
                  <a:satMod val="115000"/>
                </a:srgbClr>
              </a:gs>
              <a:gs pos="50000">
                <a:srgbClr val="EFF357">
                  <a:shade val="67500"/>
                  <a:satMod val="115000"/>
                </a:srgbClr>
              </a:gs>
              <a:gs pos="100000">
                <a:srgbClr val="EFF357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>
                <a:solidFill>
                  <a:schemeClr val="tx1"/>
                </a:solidFill>
              </a:rPr>
              <a:t>Расходы бюджета </a:t>
            </a:r>
          </a:p>
          <a:p>
            <a:pPr algn="ctr"/>
            <a:r>
              <a:rPr lang="ru-RU" sz="900" dirty="0" smtClean="0">
                <a:solidFill>
                  <a:schemeClr val="tx1"/>
                </a:solidFill>
              </a:rPr>
              <a:t>1 678 688,1тыс. руб.</a:t>
            </a:r>
            <a:endParaRPr lang="ru-RU" sz="900" dirty="0">
              <a:solidFill>
                <a:schemeClr val="tx1"/>
              </a:solidFill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8806622" y="2070863"/>
            <a:ext cx="1403935" cy="335246"/>
          </a:xfrm>
          <a:prstGeom prst="roundRect">
            <a:avLst/>
          </a:prstGeom>
          <a:gradFill flip="none" rotWithShape="1">
            <a:gsLst>
              <a:gs pos="0">
                <a:srgbClr val="EFF357">
                  <a:shade val="30000"/>
                  <a:satMod val="115000"/>
                </a:srgbClr>
              </a:gs>
              <a:gs pos="50000">
                <a:srgbClr val="EFF357">
                  <a:shade val="67500"/>
                  <a:satMod val="115000"/>
                </a:srgbClr>
              </a:gs>
              <a:gs pos="100000">
                <a:srgbClr val="EFF357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>
                <a:solidFill>
                  <a:schemeClr val="tx1"/>
                </a:solidFill>
              </a:rPr>
              <a:t>Доходы бюджета </a:t>
            </a:r>
          </a:p>
          <a:p>
            <a:pPr algn="ctr"/>
            <a:r>
              <a:rPr lang="ru-RU" sz="900" dirty="0" smtClean="0">
                <a:solidFill>
                  <a:schemeClr val="tx1"/>
                </a:solidFill>
              </a:rPr>
              <a:t>1 612 498,1тыс. руб.</a:t>
            </a:r>
            <a:endParaRPr lang="ru-RU" sz="900" dirty="0">
              <a:solidFill>
                <a:schemeClr val="tx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212835" y="2380218"/>
            <a:ext cx="1146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2018 год</a:t>
            </a:r>
            <a:endParaRPr lang="ru-RU" dirty="0"/>
          </a:p>
        </p:txBody>
      </p:sp>
      <p:sp>
        <p:nvSpPr>
          <p:cNvPr id="39" name="TextBox 38"/>
          <p:cNvSpPr txBox="1"/>
          <p:nvPr/>
        </p:nvSpPr>
        <p:spPr>
          <a:xfrm>
            <a:off x="9768491" y="926539"/>
            <a:ext cx="1146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2020 год</a:t>
            </a:r>
            <a:endParaRPr lang="ru-RU" dirty="0"/>
          </a:p>
        </p:txBody>
      </p:sp>
      <p:sp>
        <p:nvSpPr>
          <p:cNvPr id="40" name="TextBox 39"/>
          <p:cNvSpPr txBox="1"/>
          <p:nvPr/>
        </p:nvSpPr>
        <p:spPr>
          <a:xfrm>
            <a:off x="6318907" y="1394649"/>
            <a:ext cx="1146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2019 год</a:t>
            </a:r>
            <a:endParaRPr lang="ru-RU" dirty="0"/>
          </a:p>
        </p:txBody>
      </p:sp>
      <p:cxnSp>
        <p:nvCxnSpPr>
          <p:cNvPr id="41" name="Прямая соединительная линия 40"/>
          <p:cNvCxnSpPr/>
          <p:nvPr/>
        </p:nvCxnSpPr>
        <p:spPr>
          <a:xfrm flipH="1">
            <a:off x="5135823" y="1990760"/>
            <a:ext cx="935816" cy="711945"/>
          </a:xfrm>
          <a:prstGeom prst="line">
            <a:avLst/>
          </a:prstGeom>
          <a:ln w="38100">
            <a:solidFill>
              <a:srgbClr val="9933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6071638" y="1990760"/>
            <a:ext cx="703450" cy="719103"/>
          </a:xfrm>
          <a:prstGeom prst="line">
            <a:avLst/>
          </a:prstGeom>
          <a:ln w="38100">
            <a:solidFill>
              <a:srgbClr val="9933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7751399" y="2322133"/>
            <a:ext cx="1045151" cy="1084119"/>
          </a:xfrm>
          <a:prstGeom prst="line">
            <a:avLst/>
          </a:prstGeom>
          <a:ln w="38100">
            <a:solidFill>
              <a:srgbClr val="9933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 flipH="1">
            <a:off x="7209227" y="2337633"/>
            <a:ext cx="508179" cy="1114243"/>
          </a:xfrm>
          <a:prstGeom prst="line">
            <a:avLst/>
          </a:prstGeom>
          <a:ln w="38100">
            <a:solidFill>
              <a:srgbClr val="9933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flipH="1">
            <a:off x="8837486" y="1508125"/>
            <a:ext cx="853910" cy="568924"/>
          </a:xfrm>
          <a:prstGeom prst="line">
            <a:avLst/>
          </a:prstGeom>
          <a:ln w="38100">
            <a:solidFill>
              <a:srgbClr val="9933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9708916" y="1501032"/>
            <a:ext cx="471751" cy="569831"/>
          </a:xfrm>
          <a:prstGeom prst="line">
            <a:avLst/>
          </a:prstGeom>
          <a:ln w="38100">
            <a:solidFill>
              <a:srgbClr val="9933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>
            <a:off x="11032747" y="1789694"/>
            <a:ext cx="897316" cy="978684"/>
          </a:xfrm>
          <a:prstGeom prst="line">
            <a:avLst/>
          </a:prstGeom>
          <a:ln w="38100">
            <a:solidFill>
              <a:srgbClr val="9933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 flipH="1">
            <a:off x="10585361" y="1780153"/>
            <a:ext cx="436655" cy="969397"/>
          </a:xfrm>
          <a:prstGeom prst="line">
            <a:avLst/>
          </a:prstGeom>
          <a:ln w="38100">
            <a:solidFill>
              <a:srgbClr val="9933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Скругленный прямоугольник 71"/>
          <p:cNvSpPr/>
          <p:nvPr/>
        </p:nvSpPr>
        <p:spPr>
          <a:xfrm>
            <a:off x="5973119" y="4438896"/>
            <a:ext cx="1872322" cy="474652"/>
          </a:xfrm>
          <a:prstGeom prst="roundRect">
            <a:avLst/>
          </a:prstGeom>
          <a:solidFill>
            <a:srgbClr val="99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bg1"/>
                </a:solidFill>
              </a:rPr>
              <a:t>Дефицит бюджета </a:t>
            </a:r>
          </a:p>
          <a:p>
            <a:pPr algn="ctr"/>
            <a:r>
              <a:rPr lang="ru-RU" sz="1200" dirty="0" smtClean="0">
                <a:solidFill>
                  <a:schemeClr val="bg1"/>
                </a:solidFill>
              </a:rPr>
              <a:t>65 980,0 тыс. руб.</a:t>
            </a:r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73" name="Скругленный прямоугольник 72"/>
          <p:cNvSpPr/>
          <p:nvPr/>
        </p:nvSpPr>
        <p:spPr>
          <a:xfrm>
            <a:off x="9405646" y="3472690"/>
            <a:ext cx="1872322" cy="474652"/>
          </a:xfrm>
          <a:prstGeom prst="roundRect">
            <a:avLst/>
          </a:prstGeom>
          <a:solidFill>
            <a:srgbClr val="99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bg1"/>
                </a:solidFill>
              </a:rPr>
              <a:t>Дефицит бюджета </a:t>
            </a:r>
          </a:p>
          <a:p>
            <a:pPr algn="ctr"/>
            <a:r>
              <a:rPr lang="ru-RU" sz="1200" dirty="0" smtClean="0">
                <a:solidFill>
                  <a:schemeClr val="bg1"/>
                </a:solidFill>
              </a:rPr>
              <a:t>66 190,0 тыс. руб.</a:t>
            </a:r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09074" y="258617"/>
            <a:ext cx="1747108" cy="7386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1. Общие характеристики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802316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7336" y="253340"/>
            <a:ext cx="8915399" cy="708561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Муниципальные программы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30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5203647"/>
              </p:ext>
            </p:extLst>
          </p:nvPr>
        </p:nvGraphicFramePr>
        <p:xfrm>
          <a:off x="1887082" y="1238900"/>
          <a:ext cx="9893240" cy="47277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02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92974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9253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0440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8753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№ п/п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Наименование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2018 год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2019 год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2020 год</a:t>
                      </a:r>
                      <a:endParaRPr lang="ru-RU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0801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Кемеровского муниципального района "Энергосбережение и повышение энергоэффективности Кемеровского муниципального района"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3 000,0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3 000,0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3 000,0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0296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Кемеровского муниципального района "Обеспечение безопасности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дорожного движения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880,0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880,0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880,0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69069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Кемеровского муниципального района "Управление муниципальными финансами Кемеровского муниципального района"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155 468,0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140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711,0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172 219,0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06323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16.1.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 "Обеспечение сбалансированности и устойчивости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бюджетной системы Кемеровского муниципального района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133 650,0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95 497,0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95 869,0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16.2.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«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Создание условий для повышения эффективности расходов бюджета района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23 100,0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46 000,0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18123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16.3.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Подпрограмма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Управление муниципальным долгом Кемеровского муниципального района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</a:p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21 818,0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22 114,0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30 350,0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781913818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781700" y="961901"/>
            <a:ext cx="1187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т</a:t>
            </a:r>
            <a:r>
              <a:rPr lang="ru-RU" sz="1200" dirty="0" smtClean="0"/>
              <a:t>ыс. рублей</a:t>
            </a:r>
            <a:endParaRPr lang="ru-RU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409074" y="258617"/>
            <a:ext cx="1479884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3. Расходы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762242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332601"/>
            <a:ext cx="8915399" cy="827314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Раздел 4. Межбюджетные отношения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31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9073772"/>
              </p:ext>
            </p:extLst>
          </p:nvPr>
        </p:nvGraphicFramePr>
        <p:xfrm>
          <a:off x="2030524" y="1677389"/>
          <a:ext cx="9619016" cy="4862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4389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2004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6566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8941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Показатели</a:t>
                      </a:r>
                      <a:endParaRPr lang="ru-RU" sz="1400" dirty="0"/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2018 год</a:t>
                      </a:r>
                      <a:endParaRPr lang="ru-RU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2019 год</a:t>
                      </a:r>
                      <a:endParaRPr lang="ru-RU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2020 год</a:t>
                      </a:r>
                      <a:endParaRPr lang="ru-RU" sz="1400" dirty="0"/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5819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Доходы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1 600 424,9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1 606 787,0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1 612 498,1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3672">
                <a:tc>
                  <a:txBody>
                    <a:bodyPr/>
                    <a:lstStyle/>
                    <a:p>
                      <a:r>
                        <a:rPr lang="ru-RU" sz="1400" b="0" i="1" dirty="0" smtClean="0">
                          <a:solidFill>
                            <a:schemeClr val="tx1"/>
                          </a:solidFill>
                        </a:rPr>
                        <a:t>в том числе получаемые</a:t>
                      </a:r>
                      <a:endParaRPr lang="ru-RU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45275">
                <a:tc>
                  <a:txBody>
                    <a:bodyPr/>
                    <a:lstStyle/>
                    <a:p>
                      <a:r>
                        <a:rPr lang="ru-RU" sz="1400" b="1" i="1" dirty="0" smtClean="0">
                          <a:solidFill>
                            <a:schemeClr val="tx1"/>
                          </a:solidFill>
                        </a:rPr>
                        <a:t>из бюджета</a:t>
                      </a:r>
                      <a:r>
                        <a:rPr lang="ru-RU" sz="1400" b="1" i="1" baseline="0" dirty="0" smtClean="0">
                          <a:solidFill>
                            <a:schemeClr val="tx1"/>
                          </a:solidFill>
                        </a:rPr>
                        <a:t> субъекта Российской Федерации</a:t>
                      </a:r>
                      <a:endParaRPr lang="ru-RU" sz="14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 smtClean="0">
                          <a:solidFill>
                            <a:schemeClr val="tx1"/>
                          </a:solidFill>
                        </a:rPr>
                        <a:t>710 192,9</a:t>
                      </a:r>
                      <a:endParaRPr lang="ru-RU" sz="14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 smtClean="0">
                          <a:solidFill>
                            <a:schemeClr val="tx1"/>
                          </a:solidFill>
                        </a:rPr>
                        <a:t>706 256,0</a:t>
                      </a:r>
                      <a:endParaRPr lang="ru-RU" sz="14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 smtClean="0">
                          <a:solidFill>
                            <a:schemeClr val="tx1"/>
                          </a:solidFill>
                        </a:rPr>
                        <a:t>661 885,1</a:t>
                      </a:r>
                      <a:endParaRPr lang="ru-RU" sz="14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8232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Дотации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54 739,0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48 088,0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Субсидии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- 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Субвенции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655 453,9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658 168,0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661 885,1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400" b="1" i="1" dirty="0" smtClean="0">
                          <a:solidFill>
                            <a:schemeClr val="tx1"/>
                          </a:solidFill>
                        </a:rPr>
                        <a:t>из бюджетов сельских поселений</a:t>
                      </a:r>
                      <a:endParaRPr lang="ru-RU" sz="14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 smtClean="0">
                          <a:solidFill>
                            <a:schemeClr val="tx1"/>
                          </a:solidFill>
                        </a:rPr>
                        <a:t>100 893,0</a:t>
                      </a:r>
                      <a:endParaRPr lang="ru-RU" sz="14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 smtClean="0">
                          <a:solidFill>
                            <a:schemeClr val="tx1"/>
                          </a:solidFill>
                        </a:rPr>
                        <a:t>103 232,0</a:t>
                      </a:r>
                      <a:endParaRPr lang="ru-RU" sz="14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 smtClean="0">
                          <a:solidFill>
                            <a:schemeClr val="tx1"/>
                          </a:solidFill>
                        </a:rPr>
                        <a:t>114 134,0</a:t>
                      </a:r>
                      <a:endParaRPr lang="ru-RU" sz="14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r>
                        <a:rPr lang="ru-RU" sz="1400" b="0" i="0" dirty="0" smtClean="0">
                          <a:solidFill>
                            <a:schemeClr val="tx1"/>
                          </a:solidFill>
                        </a:rPr>
                        <a:t>Осуществление части полномочий по решению вопросов местного значения</a:t>
                      </a:r>
                      <a:endParaRPr lang="ru-RU" sz="14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chemeClr val="tx1"/>
                          </a:solidFill>
                        </a:rPr>
                        <a:t>90 893,0</a:t>
                      </a:r>
                      <a:endParaRPr lang="ru-RU" sz="14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chemeClr val="tx1"/>
                          </a:solidFill>
                        </a:rPr>
                        <a:t>93 232,0</a:t>
                      </a:r>
                      <a:endParaRPr lang="ru-RU" sz="14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chemeClr val="tx1"/>
                          </a:solidFill>
                        </a:rPr>
                        <a:t>104 134,0</a:t>
                      </a:r>
                      <a:endParaRPr lang="ru-RU" sz="14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r>
                        <a:rPr lang="ru-RU" sz="1400" b="0" i="0" dirty="0" smtClean="0">
                          <a:solidFill>
                            <a:schemeClr val="tx1"/>
                          </a:solidFill>
                        </a:rPr>
                        <a:t>Иные </a:t>
                      </a:r>
                      <a:endParaRPr lang="ru-RU" sz="14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chemeClr val="tx1"/>
                          </a:solidFill>
                        </a:rPr>
                        <a:t>10 000,0</a:t>
                      </a:r>
                      <a:endParaRPr lang="ru-RU" sz="14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chemeClr val="tx1"/>
                          </a:solidFill>
                        </a:rPr>
                        <a:t>7 000,0</a:t>
                      </a:r>
                      <a:endParaRPr lang="ru-RU" sz="14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lang="ru-RU" sz="1400" b="0" i="0" baseline="0" dirty="0" smtClean="0">
                          <a:solidFill>
                            <a:schemeClr val="tx1"/>
                          </a:solidFill>
                        </a:rPr>
                        <a:t> 000,0</a:t>
                      </a:r>
                      <a:endParaRPr lang="ru-RU" sz="14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66438770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Расходы</a:t>
                      </a:r>
                      <a:endParaRPr lang="ru-RU" sz="1400" b="1" dirty="0"/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1 665 824,9</a:t>
                      </a:r>
                      <a:endParaRPr lang="ru-RU" sz="1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1 672 767,0</a:t>
                      </a:r>
                      <a:endParaRPr lang="ru-RU" sz="14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1 678 688,1</a:t>
                      </a:r>
                      <a:endParaRPr lang="ru-RU" sz="1400" b="1" dirty="0"/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400" b="0" i="1" dirty="0" smtClean="0"/>
                        <a:t>в том числе</a:t>
                      </a:r>
                      <a:endParaRPr lang="ru-RU" sz="1400" b="0" i="1" dirty="0"/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400" b="1" i="1" dirty="0" smtClean="0"/>
                        <a:t>направляемые в бюджеты</a:t>
                      </a:r>
                      <a:r>
                        <a:rPr lang="ru-RU" sz="1400" b="1" i="1" baseline="0" dirty="0" smtClean="0"/>
                        <a:t> сельских поселений</a:t>
                      </a:r>
                      <a:endParaRPr lang="ru-RU" sz="1400" b="1" i="1" dirty="0"/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 smtClean="0"/>
                        <a:t>130</a:t>
                      </a:r>
                      <a:r>
                        <a:rPr lang="ru-RU" sz="1400" b="1" i="1" baseline="0" dirty="0" smtClean="0"/>
                        <a:t> 738,6</a:t>
                      </a:r>
                      <a:endParaRPr lang="ru-RU" sz="1400" b="1" i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 smtClean="0"/>
                        <a:t>92 608,2</a:t>
                      </a:r>
                      <a:endParaRPr lang="ru-RU" sz="1400" b="1" i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 smtClean="0"/>
                        <a:t>93 057,6</a:t>
                      </a:r>
                      <a:endParaRPr lang="ru-RU" sz="1400" b="1" i="1" dirty="0"/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Дотации</a:t>
                      </a:r>
                      <a:endParaRPr lang="ru-RU" sz="1400" dirty="0"/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128 650,0</a:t>
                      </a:r>
                      <a:endParaRPr lang="ru-RU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90 497,0</a:t>
                      </a:r>
                      <a:endParaRPr lang="ru-RU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90 869,0</a:t>
                      </a:r>
                      <a:endParaRPr lang="ru-RU" sz="1400" dirty="0"/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Субвенции</a:t>
                      </a:r>
                      <a:endParaRPr lang="ru-RU" sz="1400" dirty="0"/>
                    </a:p>
                  </a:txBody>
                  <a:tcPr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 2 088,6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2 111,2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2 188,6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639196" y="1292262"/>
            <a:ext cx="1187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т</a:t>
            </a:r>
            <a:r>
              <a:rPr lang="ru-RU" sz="1200" dirty="0" smtClean="0"/>
              <a:t>ыс. рублей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1804253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67589" y="598719"/>
            <a:ext cx="8915399" cy="625434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Раздел 5. Муниципальный долг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32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0883" y="2529409"/>
            <a:ext cx="2396237" cy="1794584"/>
          </a:xfrm>
          <a:prstGeom prst="rect">
            <a:avLst/>
          </a:prstGeom>
        </p:spPr>
      </p:pic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1002525946"/>
              </p:ext>
            </p:extLst>
          </p:nvPr>
        </p:nvGraphicFramePr>
        <p:xfrm>
          <a:off x="2032000" y="1881909"/>
          <a:ext cx="7408883" cy="5047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112714" y="1420244"/>
            <a:ext cx="7967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млн. рублей</a:t>
            </a:r>
            <a:endParaRPr lang="ru-RU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3131904" y="3426701"/>
            <a:ext cx="731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148,9</a:t>
            </a:r>
            <a:endParaRPr lang="ru-RU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4360940" y="3580589"/>
            <a:ext cx="7009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155,4</a:t>
            </a:r>
            <a:endParaRPr lang="ru-RU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5690607" y="2936362"/>
            <a:ext cx="7880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217,0</a:t>
            </a:r>
            <a:endParaRPr lang="ru-RU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6860557" y="2067145"/>
            <a:ext cx="7917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279,0</a:t>
            </a:r>
            <a:endParaRPr lang="ru-RU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8233397" y="1860620"/>
            <a:ext cx="6263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341,0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56183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348097"/>
            <a:ext cx="9179235" cy="649184"/>
          </a:xfrm>
        </p:spPr>
        <p:txBody>
          <a:bodyPr>
            <a:normAutofit/>
          </a:bodyPr>
          <a:lstStyle/>
          <a:p>
            <a:r>
              <a:rPr lang="ru-RU" sz="3200" dirty="0"/>
              <a:t>Муниципальные внутренние </a:t>
            </a:r>
            <a:r>
              <a:rPr lang="ru-RU" sz="3200" dirty="0" smtClean="0"/>
              <a:t>заимствования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4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2431487"/>
              </p:ext>
            </p:extLst>
          </p:nvPr>
        </p:nvGraphicFramePr>
        <p:xfrm>
          <a:off x="2030682" y="1496274"/>
          <a:ext cx="9737765" cy="4370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209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015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9503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4236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7786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51746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Показатель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2017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2018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2019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2020 год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17464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  <a:r>
                        <a:rPr lang="ru-RU" sz="16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917,0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61 592 ,5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62 000,0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62</a:t>
                      </a:r>
                      <a:r>
                        <a:rPr lang="ru-RU" sz="16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000,0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53541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93791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Бюджетные кредиты от других бюджетов бюджетной системы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-83,0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61</a:t>
                      </a:r>
                      <a:r>
                        <a:rPr lang="ru-RU" sz="16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592,5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62 000,0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62</a:t>
                      </a:r>
                      <a:r>
                        <a:rPr lang="ru-RU" sz="16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000,0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82254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получение </a:t>
                      </a:r>
                    </a:p>
                  </a:txBody>
                  <a:tcPr marL="342900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62 000,0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62 000,0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62 000,0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97695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effectLst/>
                          <a:latin typeface="Times New Roman" panose="02020603050405020304" pitchFamily="18" charset="0"/>
                        </a:rPr>
                        <a:t>погашение </a:t>
                      </a:r>
                    </a:p>
                  </a:txBody>
                  <a:tcPr marL="342900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-83,0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- 407,5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93791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Кредиты кредитных организаций в валюте Российской Федерации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  <a:r>
                        <a:rPr lang="ru-RU" sz="16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000,0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99871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effectLst/>
                          <a:latin typeface="Times New Roman" panose="02020603050405020304" pitchFamily="18" charset="0"/>
                        </a:rPr>
                        <a:t>получение </a:t>
                      </a:r>
                    </a:p>
                  </a:txBody>
                  <a:tcPr marL="342900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125 600,0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130 000,0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137</a:t>
                      </a:r>
                      <a:r>
                        <a:rPr lang="ru-RU" sz="16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000,0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145 000,0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14265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погашение </a:t>
                      </a:r>
                    </a:p>
                  </a:txBody>
                  <a:tcPr marL="342900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-115 600,0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-130 000,0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-137 000,0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-145 000,0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580914" y="1175908"/>
            <a:ext cx="1187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т</a:t>
            </a:r>
            <a:r>
              <a:rPr lang="ru-RU" sz="1200" dirty="0" smtClean="0"/>
              <a:t>ыс. рублей</a:t>
            </a:r>
            <a:endParaRPr lang="ru-RU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409074" y="258617"/>
            <a:ext cx="1747108" cy="7386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/>
              <a:t>1</a:t>
            </a:r>
            <a:r>
              <a:rPr lang="ru-RU" sz="1400" dirty="0" smtClean="0"/>
              <a:t>. Общие характеристики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621270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455221"/>
            <a:ext cx="8915399" cy="1100447"/>
          </a:xfrm>
        </p:spPr>
        <p:txBody>
          <a:bodyPr>
            <a:normAutofit/>
          </a:bodyPr>
          <a:lstStyle/>
          <a:p>
            <a:r>
              <a:rPr lang="ru-RU" sz="3200" dirty="0"/>
              <a:t>Основные приоритеты бюджетной </a:t>
            </a:r>
            <a:r>
              <a:rPr lang="ru-RU" sz="3200" dirty="0" smtClean="0"/>
              <a:t>и налоговой политики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515291" y="1722974"/>
            <a:ext cx="6126479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 smtClean="0"/>
              <a:t>Обеспечение устойчивости бюджета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 smtClean="0"/>
              <a:t>Недопущение увеличения действующих и принятия новых расходных обязательств, не обеспеченных финансовыми источниками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 smtClean="0"/>
              <a:t>Повышение качества формирования муниципальных заданий учреждений путем ведения единого регионального перечня государственных (муниципальных)услуг и работ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 smtClean="0"/>
              <a:t>Обеспечение непрерывности внутреннего муниципального финансового контроля на всех этапах бюджетного процесса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 smtClean="0"/>
              <a:t>Обеспечение полного и своевременного поступления денежных средств в бюджет Кемеровского муниципального района</a:t>
            </a:r>
            <a:endParaRPr lang="ru-RU" sz="16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 smtClean="0"/>
              <a:t>Расширение </a:t>
            </a:r>
            <a:r>
              <a:rPr lang="ru-RU" sz="1600" dirty="0"/>
              <a:t>мероприятий по мобилизации дополнительных налоговых поступлений в </a:t>
            </a:r>
            <a:r>
              <a:rPr lang="ru-RU" sz="1600" dirty="0" smtClean="0"/>
              <a:t>бюджет района</a:t>
            </a:r>
            <a:endParaRPr lang="ru-RU" sz="16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/>
              <a:t>Сокращение объемов задолженности </a:t>
            </a:r>
            <a:r>
              <a:rPr lang="ru-RU" sz="1600" dirty="0" smtClean="0"/>
              <a:t>по налоговым доходам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 smtClean="0"/>
              <a:t>Повышение предпринимательской активности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5402"/>
          <a:stretch/>
        </p:blipFill>
        <p:spPr>
          <a:xfrm>
            <a:off x="7837713" y="1839766"/>
            <a:ext cx="4033697" cy="410383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09074" y="258617"/>
            <a:ext cx="1747108" cy="7386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1. Общие характеристики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597502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443346"/>
            <a:ext cx="8915399" cy="637309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Раздел 2. Доходы бюджета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89212" y="1609725"/>
            <a:ext cx="6436035" cy="3549901"/>
          </a:xfrm>
        </p:spPr>
        <p:txBody>
          <a:bodyPr>
            <a:normAutofit/>
          </a:bodyPr>
          <a:lstStyle/>
          <a:p>
            <a:pPr marL="342900" indent="-342900">
              <a:buAutoNum type="arabicPeriod"/>
            </a:pPr>
            <a:r>
              <a:rPr lang="ru-RU" dirty="0" smtClean="0"/>
              <a:t>Структура доходов бюджета района</a:t>
            </a:r>
          </a:p>
          <a:p>
            <a:pPr marL="342900" indent="-342900">
              <a:buAutoNum type="arabicPeriod"/>
            </a:pPr>
            <a:r>
              <a:rPr lang="ru-RU" dirty="0" smtClean="0"/>
              <a:t>Налоговые доходы</a:t>
            </a:r>
          </a:p>
          <a:p>
            <a:pPr marL="342900" indent="-342900">
              <a:buAutoNum type="arabicPeriod"/>
            </a:pPr>
            <a:r>
              <a:rPr lang="ru-RU" dirty="0" smtClean="0"/>
              <a:t>Неналоговые доходы</a:t>
            </a:r>
          </a:p>
          <a:p>
            <a:pPr marL="342900" indent="-342900">
              <a:buAutoNum type="arabicPeriod"/>
            </a:pPr>
            <a:r>
              <a:rPr lang="ru-RU" dirty="0" smtClean="0"/>
              <a:t>Безвозмездные поступления</a:t>
            </a:r>
          </a:p>
          <a:p>
            <a:pPr marL="342900" indent="-342900">
              <a:buAutoNum type="arabicPeriod"/>
            </a:pPr>
            <a:r>
              <a:rPr lang="ru-RU" dirty="0" smtClean="0"/>
              <a:t>Основные мероприятия по мобилизации доходов бюджета</a:t>
            </a:r>
          </a:p>
          <a:p>
            <a:pPr marL="342900" indent="-342900">
              <a:buAutoNum type="arabicPeriod"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6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629" y="2058901"/>
            <a:ext cx="2117306" cy="3100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370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229589"/>
            <a:ext cx="8915399" cy="827314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Структура доходов бюджета района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7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4177996"/>
              </p:ext>
            </p:extLst>
          </p:nvPr>
        </p:nvGraphicFramePr>
        <p:xfrm>
          <a:off x="2004348" y="1061884"/>
          <a:ext cx="9870977" cy="24794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79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0612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5114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1393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1175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08065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033153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116281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488793"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latin typeface="+mn-lt"/>
                        </a:rPr>
                        <a:t>Показатель</a:t>
                      </a:r>
                      <a:endParaRPr lang="ru-RU" sz="1200" dirty="0">
                        <a:ln>
                          <a:noFill/>
                        </a:ln>
                        <a:latin typeface="+mn-lt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latin typeface="+mn-lt"/>
                        </a:rPr>
                        <a:t>2017 год</a:t>
                      </a:r>
                      <a:endParaRPr lang="ru-RU" sz="1200" dirty="0">
                        <a:ln>
                          <a:noFill/>
                        </a:ln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2018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2019</a:t>
                      </a:r>
                      <a:r>
                        <a:rPr lang="ru-RU" sz="1200" baseline="0" dirty="0" smtClean="0">
                          <a:ln>
                            <a:noFill/>
                          </a:ln>
                        </a:rPr>
                        <a:t>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2020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0582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+mn-lt"/>
                        </a:rPr>
                        <a:t>Сумма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+mn-lt"/>
                        </a:rPr>
                        <a:t>Темп роста</a:t>
                      </a:r>
                      <a:r>
                        <a:rPr lang="ru-RU" sz="12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+mn-lt"/>
                        </a:rPr>
                        <a:t> (к 2017 году в %)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+mn-lt"/>
                        </a:rPr>
                        <a:t>Сумма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+mn-lt"/>
                        </a:rPr>
                        <a:t>Темп роста</a:t>
                      </a:r>
                      <a:r>
                        <a:rPr lang="ru-RU" sz="12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+mn-lt"/>
                        </a:rPr>
                        <a:t> (к 2018 году в %)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+mn-lt"/>
                        </a:rPr>
                        <a:t>Сумма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+mn-lt"/>
                        </a:rPr>
                        <a:t>Темп роста</a:t>
                      </a:r>
                      <a:r>
                        <a:rPr lang="ru-RU" sz="12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+mn-lt"/>
                        </a:rPr>
                        <a:t> (к 2019 году в %)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1723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всего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1 801 405,00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1 600 424,90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88,8%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1 606 787,00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1 612 498,10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100,4%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17233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том,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3236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доходы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227 889,00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277 583,00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121,8%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284 425,00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102,5%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291 380,00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102,4%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1723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Неналоговые доходы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510 254,00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501 756,00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98,3%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502 874,00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505 099,00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100,4%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536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поступления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1 063 262,00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821 085,90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77,2%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819 488,00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816 019,10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99,6%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1912047658"/>
              </p:ext>
            </p:extLst>
          </p:nvPr>
        </p:nvGraphicFramePr>
        <p:xfrm>
          <a:off x="1888958" y="4036422"/>
          <a:ext cx="6340642" cy="26198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687792" y="788331"/>
            <a:ext cx="1187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т</a:t>
            </a:r>
            <a:r>
              <a:rPr lang="ru-RU" sz="1200" dirty="0" smtClean="0"/>
              <a:t>ыс. рублей</a:t>
            </a:r>
            <a:endParaRPr lang="ru-RU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8229600" y="3609264"/>
            <a:ext cx="396239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Уменьшение доходов в 2018 году связано с уменьшением безвозмездных </a:t>
            </a:r>
            <a:r>
              <a:rPr lang="ru-RU" sz="1600" dirty="0"/>
              <a:t>поступлений </a:t>
            </a:r>
            <a:r>
              <a:rPr lang="ru-RU" sz="1600" dirty="0" smtClean="0"/>
              <a:t>из </a:t>
            </a:r>
            <a:r>
              <a:rPr lang="ru-RU" sz="1600" dirty="0"/>
              <a:t>областного бюджета по </a:t>
            </a:r>
            <a:r>
              <a:rPr lang="ru-RU" sz="1600" dirty="0" smtClean="0"/>
              <a:t>дотации и субсидии. Увеличение налоговых доходов </a:t>
            </a:r>
            <a:r>
              <a:rPr lang="ru-RU" sz="1600" dirty="0"/>
              <a:t>связано </a:t>
            </a:r>
            <a:r>
              <a:rPr lang="ru-RU" sz="1600" dirty="0" smtClean="0"/>
              <a:t>с увеличением дополнительного норматива отчислений. Уменьшение неналоговых доходов связано с уменьшением поступлений доходов </a:t>
            </a:r>
            <a:r>
              <a:rPr lang="ru-RU" sz="1600" dirty="0"/>
              <a:t>от </a:t>
            </a:r>
            <a:r>
              <a:rPr lang="ru-RU" sz="1600" dirty="0" smtClean="0"/>
              <a:t>продажи </a:t>
            </a:r>
            <a:r>
              <a:rPr lang="ru-RU" sz="1600" dirty="0"/>
              <a:t>земельных участков и </a:t>
            </a:r>
            <a:r>
              <a:rPr lang="ru-RU" sz="1600" dirty="0" smtClean="0"/>
              <a:t>имущества.</a:t>
            </a:r>
            <a:endParaRPr lang="ru-RU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409074" y="258617"/>
            <a:ext cx="1479884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/>
              <a:t>2</a:t>
            </a:r>
            <a:r>
              <a:rPr lang="ru-RU" sz="1400" dirty="0" smtClean="0"/>
              <a:t>. Доходы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187431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390526"/>
            <a:ext cx="8915399" cy="613558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Налоговые доходы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8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7189439"/>
              </p:ext>
            </p:extLst>
          </p:nvPr>
        </p:nvGraphicFramePr>
        <p:xfrm>
          <a:off x="1607575" y="1413168"/>
          <a:ext cx="10386505" cy="34975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669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51088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906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4314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5002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92627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938151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843148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997528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333647"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№ п/п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Показатель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2017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2018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2019 </a:t>
                      </a:r>
                      <a:r>
                        <a:rPr lang="ru-RU" sz="1200" baseline="0" dirty="0" smtClean="0">
                          <a:ln>
                            <a:noFill/>
                          </a:ln>
                        </a:rPr>
                        <a:t>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</a:rPr>
                        <a:t>2020 год</a:t>
                      </a:r>
                      <a:endParaRPr lang="ru-RU" sz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9314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Сумма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Темп роста</a:t>
                      </a:r>
                      <a:r>
                        <a:rPr lang="ru-RU" sz="12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(к 2017 году в %)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Сумма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Темп роста</a:t>
                      </a:r>
                      <a:r>
                        <a:rPr lang="ru-RU" sz="12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(к 2018 году в %)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Сумма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Темп роста</a:t>
                      </a:r>
                      <a:r>
                        <a:rPr lang="ru-RU" sz="120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(к 2019 году в %)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4716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 налоговые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227 889,00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277 583,00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121,8%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284 425,00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102,5%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291 380,00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102,4%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 на доходы физических лиц (НДФЛ)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213 424,00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246 455,00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115,5%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252 614,00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102,5%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258 864,00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102,5%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Упрощенная система налогоблажения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16 727,00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17 396,00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104,0%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18 091,00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104,0%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Единый налог на вмененный доход (ЕНВД)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5 900,00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5 496,00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93,2%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5 500,00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5 500,00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Единый сельскохозяйственный налог (ЕСХН)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1 900,00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1 910,00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1 910,00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1 910,00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97063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Налог, взимаемый в связи с применением патентной системы налогообложения (Патент)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101,4%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101,4%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101,4%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Транспортный налог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1 755,00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1 775,00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101,1%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1 775,00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1 775,00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4015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Государственная пошлина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4 200,00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4 500,00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107,1%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4 500,00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4 500,00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954387" y="1108408"/>
            <a:ext cx="1187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т</a:t>
            </a:r>
            <a:r>
              <a:rPr lang="ru-RU" sz="1200" dirty="0" smtClean="0"/>
              <a:t>ыс. рублей</a:t>
            </a:r>
            <a:endParaRPr lang="ru-RU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409074" y="258617"/>
            <a:ext cx="1479884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/>
              <a:t>2</a:t>
            </a:r>
            <a:r>
              <a:rPr lang="ru-RU" sz="1400" dirty="0" smtClean="0"/>
              <a:t>. Доходы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891430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E6C1A-CFEF-4659-9779-4B184D2C5FA7}" type="slidenum">
              <a:rPr lang="ru-RU" smtClean="0"/>
              <a:pPr/>
              <a:t>9</a:t>
            </a:fld>
            <a:endParaRPr lang="ru-RU"/>
          </a:p>
        </p:txBody>
      </p:sp>
      <p:graphicFrame>
        <p:nvGraphicFramePr>
          <p:cNvPr id="35" name="Диаграмма 34"/>
          <p:cNvGraphicFramePr/>
          <p:nvPr>
            <p:extLst>
              <p:ext uri="{D42A27DB-BD31-4B8C-83A1-F6EECF244321}">
                <p14:modId xmlns:p14="http://schemas.microsoft.com/office/powerpoint/2010/main" val="3397036200"/>
              </p:ext>
            </p:extLst>
          </p:nvPr>
        </p:nvGraphicFramePr>
        <p:xfrm>
          <a:off x="1157200" y="2123420"/>
          <a:ext cx="6145300" cy="45184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8" name="Диаграмма 47"/>
          <p:cNvGraphicFramePr/>
          <p:nvPr>
            <p:extLst>
              <p:ext uri="{D42A27DB-BD31-4B8C-83A1-F6EECF244321}">
                <p14:modId xmlns:p14="http://schemas.microsoft.com/office/powerpoint/2010/main" val="3178439879"/>
              </p:ext>
            </p:extLst>
          </p:nvPr>
        </p:nvGraphicFramePr>
        <p:xfrm>
          <a:off x="7068167" y="1654522"/>
          <a:ext cx="4664075" cy="42128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" name="Заголовок 1"/>
          <p:cNvSpPr>
            <a:spLocks noGrp="1"/>
          </p:cNvSpPr>
          <p:nvPr>
            <p:ph type="title"/>
          </p:nvPr>
        </p:nvSpPr>
        <p:spPr>
          <a:xfrm>
            <a:off x="2589212" y="390526"/>
            <a:ext cx="8915399" cy="613558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Налоговые доходы</a:t>
            </a:r>
            <a:endParaRPr lang="ru-RU" sz="3200" dirty="0"/>
          </a:p>
        </p:txBody>
      </p:sp>
      <p:sp>
        <p:nvSpPr>
          <p:cNvPr id="53" name="TextBox 52"/>
          <p:cNvSpPr txBox="1"/>
          <p:nvPr/>
        </p:nvSpPr>
        <p:spPr>
          <a:xfrm>
            <a:off x="2438400" y="1600200"/>
            <a:ext cx="3683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2"/>
                </a:solidFill>
              </a:rPr>
              <a:t>Структура</a:t>
            </a:r>
            <a:endParaRPr lang="ru-RU" sz="2000" b="1" dirty="0">
              <a:solidFill>
                <a:schemeClr val="tx2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130038" y="2000310"/>
            <a:ext cx="749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тыс. рублей</a:t>
            </a:r>
            <a:endParaRPr lang="ru-RU" sz="1000" dirty="0"/>
          </a:p>
        </p:txBody>
      </p:sp>
      <p:sp>
        <p:nvSpPr>
          <p:cNvPr id="8" name="TextBox 7"/>
          <p:cNvSpPr txBox="1"/>
          <p:nvPr/>
        </p:nvSpPr>
        <p:spPr>
          <a:xfrm>
            <a:off x="409074" y="258617"/>
            <a:ext cx="1479884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/>
              <a:t>2</a:t>
            </a:r>
            <a:r>
              <a:rPr lang="ru-RU" sz="1400" dirty="0" smtClean="0"/>
              <a:t>. Доходы бюджета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287043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4627</TotalTime>
  <Words>4703</Words>
  <Application>Microsoft Office PowerPoint</Application>
  <PresentationFormat>Произвольный</PresentationFormat>
  <Paragraphs>1819</Paragraphs>
  <Slides>32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Легкий дым</vt:lpstr>
      <vt:lpstr>Проект бюджета Кемеровского муниципального района на 2018 год и плановый период 2019-2020 годов </vt:lpstr>
      <vt:lpstr>Раздел 1. Общие характеристики бюджета</vt:lpstr>
      <vt:lpstr>Основные параметры бюджета</vt:lpstr>
      <vt:lpstr>Муниципальные внутренние заимствования</vt:lpstr>
      <vt:lpstr>Основные приоритеты бюджетной и налоговой политики</vt:lpstr>
      <vt:lpstr>Раздел 2. Доходы бюджета</vt:lpstr>
      <vt:lpstr>Структура доходов бюджета района</vt:lpstr>
      <vt:lpstr>Налоговые доходы</vt:lpstr>
      <vt:lpstr>Налоговые доходы</vt:lpstr>
      <vt:lpstr>Неналоговые доходы</vt:lpstr>
      <vt:lpstr>Неналоговые доходы</vt:lpstr>
      <vt:lpstr>Неналоговые доходы</vt:lpstr>
      <vt:lpstr>Безвозмездные поступления</vt:lpstr>
      <vt:lpstr>Безвозмездные поступления</vt:lpstr>
      <vt:lpstr>Безвозмездные поступления</vt:lpstr>
      <vt:lpstr>Основные мероприятия по мобилизации доходов бюджета</vt:lpstr>
      <vt:lpstr>Раздел 3. Расходы бюджета</vt:lpstr>
      <vt:lpstr>Динамика расходов бюджета района на выполнение основных функций государства</vt:lpstr>
      <vt:lpstr>Структура расходов бюджета по разделам функциональной классификации</vt:lpstr>
      <vt:lpstr>Презентация PowerPoint</vt:lpstr>
      <vt:lpstr>Презентация PowerPoint</vt:lpstr>
      <vt:lpstr>Презентация PowerPoint</vt:lpstr>
      <vt:lpstr>Презентация PowerPoint</vt:lpstr>
      <vt:lpstr>Муниципальные программы</vt:lpstr>
      <vt:lpstr>Муниципальные программы</vt:lpstr>
      <vt:lpstr>Муниципальные программы</vt:lpstr>
      <vt:lpstr>Муниципальные программы</vt:lpstr>
      <vt:lpstr>Муниципальные программы</vt:lpstr>
      <vt:lpstr>Муниципальные программы</vt:lpstr>
      <vt:lpstr>Муниципальные программы</vt:lpstr>
      <vt:lpstr>Раздел 4. Межбюджетные отношения</vt:lpstr>
      <vt:lpstr>Раздел 5. Муниципальный долг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для граждан</dc:title>
  <dc:creator>Svetlana Ishkova</dc:creator>
  <cp:lastModifiedBy>Игнатий Карташов</cp:lastModifiedBy>
  <cp:revision>1324</cp:revision>
  <cp:lastPrinted>2017-11-24T07:09:41Z</cp:lastPrinted>
  <dcterms:created xsi:type="dcterms:W3CDTF">2014-07-28T07:22:52Z</dcterms:created>
  <dcterms:modified xsi:type="dcterms:W3CDTF">2018-02-12T03:35:10Z</dcterms:modified>
</cp:coreProperties>
</file>